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slideLayouts/slideLayout1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  <p:sldMasterId id="2147483657" r:id="rId3"/>
    <p:sldMasterId id="2147483659" r:id="rId4"/>
    <p:sldMasterId id="2147483661" r:id="rId5"/>
    <p:sldMasterId id="2147483663" r:id="rId6"/>
  </p:sldMasterIdLst>
  <p:notesMasterIdLst>
    <p:notesMasterId r:id="rId127"/>
  </p:notesMasterIdLst>
  <p:sldIdLst>
    <p:sldId id="256" r:id="rId7"/>
    <p:sldId id="257" r:id="rId8"/>
    <p:sldId id="258" r:id="rId9"/>
    <p:sldId id="260" r:id="rId10"/>
    <p:sldId id="261" r:id="rId11"/>
    <p:sldId id="259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50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7" r:id="rId75"/>
    <p:sldId id="328" r:id="rId76"/>
    <p:sldId id="329" r:id="rId77"/>
    <p:sldId id="330" r:id="rId78"/>
    <p:sldId id="413" r:id="rId79"/>
    <p:sldId id="525" r:id="rId80"/>
    <p:sldId id="469" r:id="rId81"/>
    <p:sldId id="468" r:id="rId82"/>
    <p:sldId id="414" r:id="rId83"/>
    <p:sldId id="513" r:id="rId84"/>
    <p:sldId id="415" r:id="rId85"/>
    <p:sldId id="416" r:id="rId86"/>
    <p:sldId id="473" r:id="rId87"/>
    <p:sldId id="514" r:id="rId88"/>
    <p:sldId id="474" r:id="rId89"/>
    <p:sldId id="471" r:id="rId90"/>
    <p:sldId id="507" r:id="rId91"/>
    <p:sldId id="515" r:id="rId92"/>
    <p:sldId id="516" r:id="rId93"/>
    <p:sldId id="488" r:id="rId94"/>
    <p:sldId id="489" r:id="rId95"/>
    <p:sldId id="431" r:id="rId96"/>
    <p:sldId id="526" r:id="rId97"/>
    <p:sldId id="490" r:id="rId98"/>
    <p:sldId id="505" r:id="rId99"/>
    <p:sldId id="506" r:id="rId100"/>
    <p:sldId id="517" r:id="rId101"/>
    <p:sldId id="518" r:id="rId102"/>
    <p:sldId id="519" r:id="rId103"/>
    <p:sldId id="508" r:id="rId104"/>
    <p:sldId id="509" r:id="rId105"/>
    <p:sldId id="492" r:id="rId106"/>
    <p:sldId id="510" r:id="rId107"/>
    <p:sldId id="511" r:id="rId108"/>
    <p:sldId id="495" r:id="rId109"/>
    <p:sldId id="512" r:id="rId110"/>
    <p:sldId id="524" r:id="rId111"/>
    <p:sldId id="520" r:id="rId112"/>
    <p:sldId id="521" r:id="rId113"/>
    <p:sldId id="535" r:id="rId114"/>
    <p:sldId id="522" r:id="rId115"/>
    <p:sldId id="523" r:id="rId116"/>
    <p:sldId id="536" r:id="rId117"/>
    <p:sldId id="528" r:id="rId118"/>
    <p:sldId id="527" r:id="rId119"/>
    <p:sldId id="529" r:id="rId120"/>
    <p:sldId id="530" r:id="rId121"/>
    <p:sldId id="537" r:id="rId122"/>
    <p:sldId id="531" r:id="rId123"/>
    <p:sldId id="532" r:id="rId124"/>
    <p:sldId id="533" r:id="rId125"/>
    <p:sldId id="534" r:id="rId126"/>
  </p:sldIdLst>
  <p:sldSz cx="9144000" cy="6858000" type="screen4x3"/>
  <p:notesSz cx="6858000" cy="9144000"/>
  <p:embeddedFontLst>
    <p:embeddedFont>
      <p:font typeface="Microsoft Sans Serif" panose="020B0604020202020204" pitchFamily="34" charset="0"/>
      <p:regular r:id="rId128"/>
    </p:embeddedFont>
    <p:embeddedFont>
      <p:font typeface="Lucida Sans Unicode" panose="020B0602030504020204" pitchFamily="34" charset="0"/>
      <p:regular r:id="rId129"/>
    </p:embeddedFont>
    <p:embeddedFont>
      <p:font typeface="Helvetica Neue" panose="020B0604020202020204" charset="0"/>
      <p:regular r:id="rId130"/>
      <p:bold r:id="rId131"/>
      <p:italic r:id="rId132"/>
      <p:boldItalic r:id="rId133"/>
    </p:embeddedFont>
    <p:embeddedFont>
      <p:font typeface="Tahoma" panose="020B0604030504040204" pitchFamily="34" charset="0"/>
      <p:regular r:id="rId134"/>
      <p:bold r:id="rId135"/>
    </p:embeddedFont>
    <p:embeddedFont>
      <p:font typeface="Calibri" panose="020F0502020204030204" pitchFamily="34" charset="0"/>
      <p:regular r:id="rId136"/>
      <p:bold r:id="rId137"/>
      <p:italic r:id="rId138"/>
      <p:boldItalic r:id="rId139"/>
    </p:embeddedFont>
    <p:embeddedFont>
      <p:font typeface="MS PGothic" panose="020B0600070205080204" pitchFamily="34" charset="-128"/>
      <p:regular r:id="rId1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41" roundtripDataSignature="AMtx7mg9nSkdsCu3mlHuBeVIgoT1fZMt7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CCA5774-5203-458C-8EA8-BAA3A1D195BA}">
  <a:tblStyle styleId="{ECCA5774-5203-458C-8EA8-BAA3A1D195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822" y="7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1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63" Type="http://schemas.openxmlformats.org/officeDocument/2006/relationships/slide" Target="slides/slide57.xml"/><Relationship Id="rId84" Type="http://schemas.openxmlformats.org/officeDocument/2006/relationships/slide" Target="slides/slide78.xml"/><Relationship Id="rId138" Type="http://schemas.openxmlformats.org/officeDocument/2006/relationships/font" Target="fonts/font11.fntdata"/><Relationship Id="rId107" Type="http://schemas.openxmlformats.org/officeDocument/2006/relationships/slide" Target="slides/slide101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53" Type="http://schemas.openxmlformats.org/officeDocument/2006/relationships/slide" Target="slides/slide47.xml"/><Relationship Id="rId74" Type="http://schemas.openxmlformats.org/officeDocument/2006/relationships/slide" Target="slides/slide68.xml"/><Relationship Id="rId128" Type="http://schemas.openxmlformats.org/officeDocument/2006/relationships/font" Target="fonts/font1.fntdata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113" Type="http://schemas.openxmlformats.org/officeDocument/2006/relationships/slide" Target="slides/slide107.xml"/><Relationship Id="rId118" Type="http://schemas.openxmlformats.org/officeDocument/2006/relationships/slide" Target="slides/slide112.xml"/><Relationship Id="rId134" Type="http://schemas.openxmlformats.org/officeDocument/2006/relationships/font" Target="fonts/font7.fntdata"/><Relationship Id="rId139" Type="http://schemas.openxmlformats.org/officeDocument/2006/relationships/font" Target="fonts/font12.fntdata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slide" Target="slides/slide97.xml"/><Relationship Id="rId108" Type="http://schemas.openxmlformats.org/officeDocument/2006/relationships/slide" Target="slides/slide102.xml"/><Relationship Id="rId124" Type="http://schemas.openxmlformats.org/officeDocument/2006/relationships/slide" Target="slides/slide118.xml"/><Relationship Id="rId129" Type="http://schemas.openxmlformats.org/officeDocument/2006/relationships/font" Target="fonts/font2.fntdata"/><Relationship Id="rId54" Type="http://schemas.openxmlformats.org/officeDocument/2006/relationships/slide" Target="slides/slide48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40" Type="http://schemas.openxmlformats.org/officeDocument/2006/relationships/font" Target="fonts/font13.fntdata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49" Type="http://schemas.openxmlformats.org/officeDocument/2006/relationships/slide" Target="slides/slide43.xml"/><Relationship Id="rId114" Type="http://schemas.openxmlformats.org/officeDocument/2006/relationships/slide" Target="slides/slide108.xml"/><Relationship Id="rId119" Type="http://schemas.openxmlformats.org/officeDocument/2006/relationships/slide" Target="slides/slide113.xml"/><Relationship Id="rId44" Type="http://schemas.openxmlformats.org/officeDocument/2006/relationships/slide" Target="slides/slide38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130" Type="http://schemas.openxmlformats.org/officeDocument/2006/relationships/font" Target="fonts/font3.fntdata"/><Relationship Id="rId135" Type="http://schemas.openxmlformats.org/officeDocument/2006/relationships/font" Target="fonts/font8.fntdata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slide" Target="slides/slide10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slide" Target="slides/slide98.xml"/><Relationship Id="rId120" Type="http://schemas.openxmlformats.org/officeDocument/2006/relationships/slide" Target="slides/slide114.xml"/><Relationship Id="rId125" Type="http://schemas.openxmlformats.org/officeDocument/2006/relationships/slide" Target="slides/slide119.xml"/><Relationship Id="rId141" Type="http://customschemas.google.com/relationships/presentationmetadata" Target="metadata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openxmlformats.org/officeDocument/2006/relationships/slide" Target="slides/slide104.xml"/><Relationship Id="rId115" Type="http://schemas.openxmlformats.org/officeDocument/2006/relationships/slide" Target="slides/slide109.xml"/><Relationship Id="rId131" Type="http://schemas.openxmlformats.org/officeDocument/2006/relationships/font" Target="fonts/font4.fntdata"/><Relationship Id="rId136" Type="http://schemas.openxmlformats.org/officeDocument/2006/relationships/font" Target="fonts/font9.fntdata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slide" Target="slides/slide99.xml"/><Relationship Id="rId126" Type="http://schemas.openxmlformats.org/officeDocument/2006/relationships/slide" Target="slides/slide120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121" Type="http://schemas.openxmlformats.org/officeDocument/2006/relationships/slide" Target="slides/slide115.xml"/><Relationship Id="rId14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116" Type="http://schemas.openxmlformats.org/officeDocument/2006/relationships/slide" Target="slides/slide110.xml"/><Relationship Id="rId137" Type="http://schemas.openxmlformats.org/officeDocument/2006/relationships/font" Target="fonts/font10.fntdata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62" Type="http://schemas.openxmlformats.org/officeDocument/2006/relationships/slide" Target="slides/slide56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111" Type="http://schemas.openxmlformats.org/officeDocument/2006/relationships/slide" Target="slides/slide105.xml"/><Relationship Id="rId132" Type="http://schemas.openxmlformats.org/officeDocument/2006/relationships/font" Target="fonts/font5.fntdata"/><Relationship Id="rId15" Type="http://schemas.openxmlformats.org/officeDocument/2006/relationships/slide" Target="slides/slide9.xml"/><Relationship Id="rId36" Type="http://schemas.openxmlformats.org/officeDocument/2006/relationships/slide" Target="slides/slide30.xml"/><Relationship Id="rId57" Type="http://schemas.openxmlformats.org/officeDocument/2006/relationships/slide" Target="slides/slide51.xml"/><Relationship Id="rId106" Type="http://schemas.openxmlformats.org/officeDocument/2006/relationships/slide" Target="slides/slide100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52" Type="http://schemas.openxmlformats.org/officeDocument/2006/relationships/slide" Target="slides/slide46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122" Type="http://schemas.openxmlformats.org/officeDocument/2006/relationships/slide" Target="slides/slide116.xml"/><Relationship Id="rId143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7" Type="http://schemas.openxmlformats.org/officeDocument/2006/relationships/slide" Target="slides/slide41.xml"/><Relationship Id="rId68" Type="http://schemas.openxmlformats.org/officeDocument/2006/relationships/slide" Target="slides/slide62.xml"/><Relationship Id="rId89" Type="http://schemas.openxmlformats.org/officeDocument/2006/relationships/slide" Target="slides/slide83.xml"/><Relationship Id="rId112" Type="http://schemas.openxmlformats.org/officeDocument/2006/relationships/slide" Target="slides/slide106.xml"/><Relationship Id="rId133" Type="http://schemas.openxmlformats.org/officeDocument/2006/relationships/font" Target="fonts/font6.fntdata"/><Relationship Id="rId16" Type="http://schemas.openxmlformats.org/officeDocument/2006/relationships/slide" Target="slides/slide10.xml"/><Relationship Id="rId37" Type="http://schemas.openxmlformats.org/officeDocument/2006/relationships/slide" Target="slides/slide31.xml"/><Relationship Id="rId58" Type="http://schemas.openxmlformats.org/officeDocument/2006/relationships/slide" Target="slides/slide52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123" Type="http://schemas.openxmlformats.org/officeDocument/2006/relationships/slide" Target="slides/slide117.xml"/><Relationship Id="rId14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917253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6130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223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5675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0598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55445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27577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33194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73821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54903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421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5780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25918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65747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94077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71097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4172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07304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54070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1427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49991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17144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062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82597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563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05303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50327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22722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16477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10370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48878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1413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99168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0926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54426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39901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82483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91121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69695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91139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44521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16036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87968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17092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122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59676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21138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03120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5262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535918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12953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47193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25603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485798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189993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5182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29346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863755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957351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95082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45615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626853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7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66</a:t>
            </a:fld>
            <a:endParaRPr/>
          </a:p>
        </p:txBody>
      </p:sp>
      <p:sp>
        <p:nvSpPr>
          <p:cNvPr id="502" name="Google Shape;502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3" name="Google Shape;503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22118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8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67</a:t>
            </a:fld>
            <a:endParaRPr/>
          </a:p>
        </p:txBody>
      </p:sp>
      <p:sp>
        <p:nvSpPr>
          <p:cNvPr id="509" name="Google Shape;509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0" name="Google Shape;510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776545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9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68</a:t>
            </a:fld>
            <a:endParaRPr/>
          </a:p>
        </p:txBody>
      </p:sp>
      <p:sp>
        <p:nvSpPr>
          <p:cNvPr id="519" name="Google Shape;519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0" name="Google Shape;520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728109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2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69</a:t>
            </a:fld>
            <a:endParaRPr/>
          </a:p>
        </p:txBody>
      </p:sp>
      <p:sp>
        <p:nvSpPr>
          <p:cNvPr id="540" name="Google Shape;540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1" name="Google Shape;541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852930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3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70</a:t>
            </a:fld>
            <a:endParaRPr/>
          </a:p>
        </p:txBody>
      </p:sp>
      <p:sp>
        <p:nvSpPr>
          <p:cNvPr id="547" name="Google Shape;547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8" name="Google Shape;548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6340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767172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4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71</a:t>
            </a:fld>
            <a:endParaRPr/>
          </a:p>
        </p:txBody>
      </p:sp>
      <p:sp>
        <p:nvSpPr>
          <p:cNvPr id="554" name="Google Shape;554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5" name="Google Shape;555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23341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5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72</a:t>
            </a:fld>
            <a:endParaRPr/>
          </a:p>
        </p:txBody>
      </p:sp>
      <p:sp>
        <p:nvSpPr>
          <p:cNvPr id="561" name="Google Shape;561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2" name="Google Shape;562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480607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CD8FAADA-CC12-7E11-E8EF-FC16529CC1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E5DB50F9-C14D-E870-0859-E4147181A6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70633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CD8FAADA-CC12-7E11-E8EF-FC16529CC1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E5DB50F9-C14D-E870-0859-E4147181A6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21809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5425BBA5-5C01-E87D-3384-1D065CC892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A15E271E-CBD9-7F6F-8B56-700F6EAF0F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11232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1B12034A-500B-C05B-9366-343028FD0E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E088AA75-F209-0538-2B5A-81E1000D8B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51789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AFCCEDC5-9AA3-1B37-4A1F-DD51D2D665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0B1524BE-C829-356C-892A-E32B885085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88806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29C73CE5-E958-DD10-1F65-9D317DDFA0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B754A68F-91E4-F4CD-BB48-1E37A48083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83682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6E3DB667-E6B4-64F8-2B90-09BE7A916C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3BE8F9EC-B721-16EB-488F-20FC3C067E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100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5589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77"/>
          <p:cNvSpPr txBox="1"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7"/>
          <p:cNvSpPr txBox="1"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700"/>
              </a:spcBef>
              <a:spcAft>
                <a:spcPts val="0"/>
              </a:spcAft>
              <a:buSzPts val="1560"/>
              <a:buNone/>
              <a:defRPr sz="2600">
                <a:solidFill>
                  <a:srgbClr val="FFFFFF"/>
                </a:solidFill>
              </a:defRPr>
            </a:lvl1pPr>
            <a:lvl2pPr lvl="1" algn="ctr">
              <a:spcBef>
                <a:spcPts val="550"/>
              </a:spcBef>
              <a:spcAft>
                <a:spcPts val="0"/>
              </a:spcAft>
              <a:buSzPts val="1260"/>
              <a:buNone/>
              <a:defRPr/>
            </a:lvl2pPr>
            <a:lvl3pPr lvl="2" algn="ctr">
              <a:spcBef>
                <a:spcPts val="500"/>
              </a:spcBef>
              <a:spcAft>
                <a:spcPts val="0"/>
              </a:spcAft>
              <a:buSzPts val="135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135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1170"/>
              <a:buNone/>
              <a:defRPr/>
            </a:lvl5pPr>
            <a:lvl6pPr lvl="5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77"/>
          <p:cNvSpPr txBox="1">
            <a:spLocks noGrp="1"/>
          </p:cNvSpPr>
          <p:nvPr>
            <p:ph type="dt" idx="10"/>
          </p:nvPr>
        </p:nvSpPr>
        <p:spPr>
          <a:xfrm>
            <a:off x="76200" y="6069012"/>
            <a:ext cx="2057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77"/>
          <p:cNvSpPr txBox="1">
            <a:spLocks noGrp="1"/>
          </p:cNvSpPr>
          <p:nvPr>
            <p:ph type="ftr" idx="11"/>
          </p:nvPr>
        </p:nvSpPr>
        <p:spPr>
          <a:xfrm>
            <a:off x="2085975" y="236537"/>
            <a:ext cx="586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7"/>
          <p:cNvSpPr txBox="1">
            <a:spLocks noGrp="1"/>
          </p:cNvSpPr>
          <p:nvPr>
            <p:ph type="sldNum" idx="12"/>
          </p:nvPr>
        </p:nvSpPr>
        <p:spPr>
          <a:xfrm>
            <a:off x="8001000" y="228600"/>
            <a:ext cx="838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1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1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1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1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1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1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1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1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1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90"/>
          <p:cNvSpPr txBox="1">
            <a:spLocks noGrp="1"/>
          </p:cNvSpPr>
          <p:nvPr>
            <p:ph type="body" idx="1"/>
          </p:nvPr>
        </p:nvSpPr>
        <p:spPr>
          <a:xfrm>
            <a:off x="1600200" y="5486400"/>
            <a:ext cx="7315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700"/>
              </a:spcBef>
              <a:spcAft>
                <a:spcPts val="0"/>
              </a:spcAft>
              <a:buSzPts val="1020"/>
              <a:buFont typeface="Twentieth Century"/>
              <a:buNone/>
              <a:defRPr sz="1700"/>
            </a:lvl1pPr>
            <a:lvl2pPr marL="914400" lvl="1" indent="-228600" algn="l">
              <a:spcBef>
                <a:spcPts val="550"/>
              </a:spcBef>
              <a:spcAft>
                <a:spcPts val="0"/>
              </a:spcAft>
              <a:buSzPts val="840"/>
              <a:buFont typeface="Twentieth Century"/>
              <a:buNone/>
              <a:defRPr sz="12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750"/>
              <a:buFont typeface="Twentieth Century"/>
              <a:buNone/>
              <a:defRPr sz="1000"/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SzPts val="675"/>
              <a:buFont typeface="Twentieth Century"/>
              <a:buNone/>
              <a:defRPr sz="900"/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SzPts val="585"/>
              <a:buFont typeface="Twentieth Century"/>
              <a:buNone/>
              <a:defRPr sz="9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110" name="Google Shape;110;p90"/>
          <p:cNvSpPr txBox="1"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wentieth Century"/>
              <a:buNone/>
              <a:defRPr sz="2800" b="0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90"/>
          <p:cNvSpPr>
            <a:spLocks noGrp="1"/>
          </p:cNvSpPr>
          <p:nvPr>
            <p:ph type="pic" idx="2"/>
          </p:nvPr>
        </p:nvSpPr>
        <p:spPr>
          <a:xfrm>
            <a:off x="1560576" y="0"/>
            <a:ext cx="7583424" cy="4568952"/>
          </a:xfrm>
          <a:prstGeom prst="rect">
            <a:avLst/>
          </a:prstGeom>
          <a:solidFill>
            <a:srgbClr val="DCE5EE"/>
          </a:solidFill>
          <a:ln>
            <a:noFill/>
          </a:ln>
        </p:spPr>
      </p:sp>
      <p:sp>
        <p:nvSpPr>
          <p:cNvPr id="112" name="Google Shape;112;p90"/>
          <p:cNvSpPr txBox="1">
            <a:spLocks noGrp="1"/>
          </p:cNvSpPr>
          <p:nvPr>
            <p:ph type="dt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90"/>
          <p:cNvSpPr txBox="1">
            <a:spLocks noGrp="1"/>
          </p:cNvSpPr>
          <p:nvPr>
            <p:ph type="sldNum" idx="12"/>
          </p:nvPr>
        </p:nvSpPr>
        <p:spPr>
          <a:xfrm>
            <a:off x="0" y="4667250"/>
            <a:ext cx="1447800" cy="6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4" name="Google Shape;114;p90"/>
          <p:cNvSpPr txBox="1">
            <a:spLocks noGrp="1"/>
          </p:cNvSpPr>
          <p:nvPr>
            <p:ph type="ftr" idx="11"/>
          </p:nvPr>
        </p:nvSpPr>
        <p:spPr>
          <a:xfrm>
            <a:off x="1600200" y="6248400"/>
            <a:ext cx="4572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2"/>
          <p:cNvSpPr txBox="1">
            <a:spLocks noGrp="1"/>
          </p:cNvSpPr>
          <p:nvPr>
            <p:ph type="title"/>
          </p:nvPr>
        </p:nvSpPr>
        <p:spPr>
          <a:xfrm rot="5400000">
            <a:off x="4823619" y="2339182"/>
            <a:ext cx="5516563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92"/>
          <p:cNvSpPr txBox="1">
            <a:spLocks noGrp="1"/>
          </p:cNvSpPr>
          <p:nvPr>
            <p:ph type="body" idx="1"/>
          </p:nvPr>
        </p:nvSpPr>
        <p:spPr>
          <a:xfrm rot="5400000">
            <a:off x="480218" y="586582"/>
            <a:ext cx="5516564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marL="914400" lvl="1" indent="-30861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marL="1371600" lvl="2" indent="-314325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127" name="Google Shape;127;p92"/>
          <p:cNvSpPr txBox="1">
            <a:spLocks noGrp="1"/>
          </p:cNvSpPr>
          <p:nvPr>
            <p:ph type="dt" idx="10"/>
          </p:nvPr>
        </p:nvSpPr>
        <p:spPr>
          <a:xfrm>
            <a:off x="6553200" y="6248400"/>
            <a:ext cx="2209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92"/>
          <p:cNvSpPr txBox="1">
            <a:spLocks noGrp="1"/>
          </p:cNvSpPr>
          <p:nvPr>
            <p:ph type="ftr" idx="11"/>
          </p:nvPr>
        </p:nvSpPr>
        <p:spPr>
          <a:xfrm>
            <a:off x="457200" y="6248400"/>
            <a:ext cx="55737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92"/>
          <p:cNvSpPr txBox="1">
            <a:spLocks noGrp="1"/>
          </p:cNvSpPr>
          <p:nvPr>
            <p:ph type="sldNum" idx="12"/>
          </p:nvPr>
        </p:nvSpPr>
        <p:spPr>
          <a:xfrm rot="5400000">
            <a:off x="5989637" y="144462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9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9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marL="914400" lvl="1" indent="-30861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marL="1371600" lvl="2" indent="-314325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36" name="Google Shape;36;p79"/>
          <p:cNvSpPr txBox="1">
            <a:spLocks noGrp="1"/>
          </p:cNvSpPr>
          <p:nvPr>
            <p:ph type="dt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9"/>
          <p:cNvSpPr txBox="1">
            <a:spLocks noGrp="1"/>
          </p:cNvSpPr>
          <p:nvPr>
            <p:ph type="ftr" idx="11"/>
          </p:nvPr>
        </p:nvSpPr>
        <p:spPr>
          <a:xfrm>
            <a:off x="609600" y="6248400"/>
            <a:ext cx="54213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9"/>
          <p:cNvSpPr txBox="1">
            <a:spLocks noGrp="1"/>
          </p:cNvSpPr>
          <p:nvPr>
            <p:ph type="sldNum" idx="12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0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0"/>
          <p:cNvSpPr txBox="1">
            <a:spLocks noGrp="1"/>
          </p:cNvSpPr>
          <p:nvPr>
            <p:ph type="dt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0"/>
          <p:cNvSpPr txBox="1">
            <a:spLocks noGrp="1"/>
          </p:cNvSpPr>
          <p:nvPr>
            <p:ph type="ftr" idx="11"/>
          </p:nvPr>
        </p:nvSpPr>
        <p:spPr>
          <a:xfrm>
            <a:off x="609600" y="6248400"/>
            <a:ext cx="54213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0"/>
          <p:cNvSpPr txBox="1">
            <a:spLocks noGrp="1"/>
          </p:cNvSpPr>
          <p:nvPr>
            <p:ph type="sldNum" idx="12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3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83"/>
          <p:cNvSpPr txBox="1">
            <a:spLocks noGrp="1"/>
          </p:cNvSpPr>
          <p:nvPr>
            <p:ph type="body" idx="1"/>
          </p:nvPr>
        </p:nvSpPr>
        <p:spPr>
          <a:xfrm rot="5400000">
            <a:off x="2426494" y="-213519"/>
            <a:ext cx="4525962" cy="81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marL="914400" lvl="1" indent="-30861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marL="1371600" lvl="2" indent="-314325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47" name="Google Shape;47;p83"/>
          <p:cNvSpPr txBox="1">
            <a:spLocks noGrp="1"/>
          </p:cNvSpPr>
          <p:nvPr>
            <p:ph type="dt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3"/>
          <p:cNvSpPr txBox="1">
            <a:spLocks noGrp="1"/>
          </p:cNvSpPr>
          <p:nvPr>
            <p:ph type="ftr" idx="11"/>
          </p:nvPr>
        </p:nvSpPr>
        <p:spPr>
          <a:xfrm>
            <a:off x="609600" y="6248400"/>
            <a:ext cx="54213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3"/>
          <p:cNvSpPr txBox="1">
            <a:spLocks noGrp="1"/>
          </p:cNvSpPr>
          <p:nvPr>
            <p:ph type="sldNum" idx="12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4"/>
          <p:cNvSpPr txBox="1"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  <a:defRPr sz="4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4"/>
          <p:cNvSpPr txBox="1">
            <a:spLocks noGrp="1"/>
          </p:cNvSpPr>
          <p:nvPr>
            <p:ph type="body" idx="1"/>
          </p:nvPr>
        </p:nvSpPr>
        <p:spPr>
          <a:xfrm>
            <a:off x="609600" y="1752600"/>
            <a:ext cx="1600200" cy="4343400"/>
          </a:xfrm>
          <a:prstGeom prst="rect">
            <a:avLst/>
          </a:prstGeom>
          <a:solidFill>
            <a:schemeClr val="accent2"/>
          </a:solidFill>
          <a:ln w="50800" cap="sq" cmpd="dbl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82875" rIns="137150" bIns="91425" anchor="t" anchorCtr="0">
            <a:noAutofit/>
          </a:bodyPr>
          <a:lstStyle>
            <a:lvl1pPr marL="457200" lvl="0" indent="-228600" algn="l">
              <a:spcBef>
                <a:spcPts val="700"/>
              </a:spcBef>
              <a:spcAft>
                <a:spcPts val="0"/>
              </a:spcAft>
              <a:buSzPts val="1080"/>
              <a:buNone/>
              <a:def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750"/>
              <a:buNone/>
              <a:defRPr sz="1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SzPts val="675"/>
              <a:buNone/>
              <a:defRPr sz="9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SzPts val="585"/>
              <a:buNone/>
              <a:defRPr sz="9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53" name="Google Shape;53;p84"/>
          <p:cNvSpPr txBox="1">
            <a:spLocks noGrp="1"/>
          </p:cNvSpPr>
          <p:nvPr>
            <p:ph type="body" idx="2"/>
          </p:nvPr>
        </p:nvSpPr>
        <p:spPr>
          <a:xfrm>
            <a:off x="2362200" y="1752600"/>
            <a:ext cx="6400800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marL="914400" lvl="1" indent="-30861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marL="1371600" lvl="2" indent="-314325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54" name="Google Shape;54;p84"/>
          <p:cNvSpPr txBox="1">
            <a:spLocks noGrp="1"/>
          </p:cNvSpPr>
          <p:nvPr>
            <p:ph type="dt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4"/>
          <p:cNvSpPr txBox="1">
            <a:spLocks noGrp="1"/>
          </p:cNvSpPr>
          <p:nvPr>
            <p:ph type="ftr" idx="11"/>
          </p:nvPr>
        </p:nvSpPr>
        <p:spPr>
          <a:xfrm>
            <a:off x="609600" y="6248400"/>
            <a:ext cx="54213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4"/>
          <p:cNvSpPr txBox="1">
            <a:spLocks noGrp="1"/>
          </p:cNvSpPr>
          <p:nvPr>
            <p:ph type="sldNum" idx="12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5"/>
          <p:cNvSpPr txBox="1"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5"/>
          <p:cNvSpPr txBox="1">
            <a:spLocks noGrp="1"/>
          </p:cNvSpPr>
          <p:nvPr>
            <p:ph type="body" idx="1"/>
          </p:nvPr>
        </p:nvSpPr>
        <p:spPr>
          <a:xfrm>
            <a:off x="609600" y="2438400"/>
            <a:ext cx="38862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marL="914400" lvl="1" indent="-30861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marL="1371600" lvl="2" indent="-314325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60" name="Google Shape;60;p85"/>
          <p:cNvSpPr txBox="1">
            <a:spLocks noGrp="1"/>
          </p:cNvSpPr>
          <p:nvPr>
            <p:ph type="body" idx="2"/>
          </p:nvPr>
        </p:nvSpPr>
        <p:spPr>
          <a:xfrm>
            <a:off x="4800600" y="2438400"/>
            <a:ext cx="38862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marL="914400" lvl="1" indent="-30861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marL="1371600" lvl="2" indent="-314325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61" name="Google Shape;61;p85"/>
          <p:cNvSpPr txBox="1">
            <a:spLocks noGrp="1"/>
          </p:cNvSpPr>
          <p:nvPr>
            <p:ph type="body" idx="3"/>
          </p:nvPr>
        </p:nvSpPr>
        <p:spPr>
          <a:xfrm>
            <a:off x="609600" y="1752600"/>
            <a:ext cx="3886200" cy="64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700"/>
              </a:spcBef>
              <a:spcAft>
                <a:spcPts val="0"/>
              </a:spcAft>
              <a:buSzPts val="1200"/>
              <a:buFont typeface="Twentieth Century"/>
              <a:buNone/>
              <a:defRPr sz="2000" b="1">
                <a:solidFill>
                  <a:srgbClr val="FFFFFF"/>
                </a:solidFill>
              </a:defRPr>
            </a:lvl1pPr>
            <a:lvl2pPr marL="914400" lvl="1" indent="-30861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marL="1371600" lvl="2" indent="-314325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62" name="Google Shape;62;p85"/>
          <p:cNvSpPr txBox="1">
            <a:spLocks noGrp="1"/>
          </p:cNvSpPr>
          <p:nvPr>
            <p:ph type="body" idx="4"/>
          </p:nvPr>
        </p:nvSpPr>
        <p:spPr>
          <a:xfrm>
            <a:off x="4800600" y="1752600"/>
            <a:ext cx="3886200" cy="64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700"/>
              </a:spcBef>
              <a:spcAft>
                <a:spcPts val="0"/>
              </a:spcAft>
              <a:buSzPts val="1200"/>
              <a:buFont typeface="Twentieth Century"/>
              <a:buNone/>
              <a:defRPr sz="2000" b="1">
                <a:solidFill>
                  <a:srgbClr val="FFFFFF"/>
                </a:solidFill>
              </a:defRPr>
            </a:lvl1pPr>
            <a:lvl2pPr marL="914400" lvl="1" indent="-30861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marL="1371600" lvl="2" indent="-314325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63" name="Google Shape;63;p85"/>
          <p:cNvSpPr txBox="1">
            <a:spLocks noGrp="1"/>
          </p:cNvSpPr>
          <p:nvPr>
            <p:ph type="dt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5"/>
          <p:cNvSpPr txBox="1">
            <a:spLocks noGrp="1"/>
          </p:cNvSpPr>
          <p:nvPr>
            <p:ph type="ftr" idx="11"/>
          </p:nvPr>
        </p:nvSpPr>
        <p:spPr>
          <a:xfrm>
            <a:off x="609600" y="6248400"/>
            <a:ext cx="54213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5"/>
          <p:cNvSpPr txBox="1">
            <a:spLocks noGrp="1"/>
          </p:cNvSpPr>
          <p:nvPr>
            <p:ph type="sldNum" idx="12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6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86"/>
          <p:cNvSpPr txBox="1">
            <a:spLocks noGrp="1"/>
          </p:cNvSpPr>
          <p:nvPr>
            <p:ph type="body" idx="1"/>
          </p:nvPr>
        </p:nvSpPr>
        <p:spPr>
          <a:xfrm>
            <a:off x="609600" y="1589567"/>
            <a:ext cx="38862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marL="914400" lvl="1" indent="-30861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marL="1371600" lvl="2" indent="-314325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69" name="Google Shape;69;p86"/>
          <p:cNvSpPr txBox="1">
            <a:spLocks noGrp="1"/>
          </p:cNvSpPr>
          <p:nvPr>
            <p:ph type="body" idx="2"/>
          </p:nvPr>
        </p:nvSpPr>
        <p:spPr>
          <a:xfrm>
            <a:off x="4844901" y="1589567"/>
            <a:ext cx="38862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marL="914400" lvl="1" indent="-30861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marL="1371600" lvl="2" indent="-314325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70" name="Google Shape;70;p86"/>
          <p:cNvSpPr txBox="1">
            <a:spLocks noGrp="1"/>
          </p:cNvSpPr>
          <p:nvPr>
            <p:ph type="dt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86"/>
          <p:cNvSpPr txBox="1">
            <a:spLocks noGrp="1"/>
          </p:cNvSpPr>
          <p:nvPr>
            <p:ph type="ftr" idx="11"/>
          </p:nvPr>
        </p:nvSpPr>
        <p:spPr>
          <a:xfrm>
            <a:off x="609600" y="6248400"/>
            <a:ext cx="54213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86"/>
          <p:cNvSpPr txBox="1">
            <a:spLocks noGrp="1"/>
          </p:cNvSpPr>
          <p:nvPr>
            <p:ph type="sldNum" idx="12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82"/>
          <p:cNvSpPr txBox="1">
            <a:spLocks noGrp="1"/>
          </p:cNvSpPr>
          <p:nvPr>
            <p:ph type="dt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82"/>
          <p:cNvSpPr txBox="1">
            <a:spLocks noGrp="1"/>
          </p:cNvSpPr>
          <p:nvPr>
            <p:ph type="ftr" idx="11"/>
          </p:nvPr>
        </p:nvSpPr>
        <p:spPr>
          <a:xfrm>
            <a:off x="609600" y="6248400"/>
            <a:ext cx="54213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82"/>
          <p:cNvSpPr txBox="1">
            <a:spLocks noGrp="1"/>
          </p:cNvSpPr>
          <p:nvPr>
            <p:ph type="sldNum" idx="12"/>
          </p:nvPr>
        </p:nvSpPr>
        <p:spPr>
          <a:xfrm>
            <a:off x="0" y="6248400"/>
            <a:ext cx="533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1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1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1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1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1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1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1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1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1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8"/>
          <p:cNvSpPr txBox="1"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700"/>
              </a:spcBef>
              <a:spcAft>
                <a:spcPts val="0"/>
              </a:spcAft>
              <a:buSzPts val="1680"/>
              <a:buNone/>
              <a:defRPr sz="2800">
                <a:solidFill>
                  <a:schemeClr val="dk2"/>
                </a:solidFill>
              </a:defRPr>
            </a:lvl1pPr>
            <a:lvl2pPr marL="914400" lvl="1" indent="-228600" algn="l">
              <a:spcBef>
                <a:spcPts val="550"/>
              </a:spcBef>
              <a:spcAft>
                <a:spcPts val="0"/>
              </a:spcAft>
              <a:buSzPts val="126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SzPts val="105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SzPts val="910"/>
              <a:buNone/>
              <a:defRPr sz="1400">
                <a:solidFill>
                  <a:srgbClr val="888888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94" name="Google Shape;94;p88"/>
          <p:cNvSpPr txBox="1"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Twentieth Century"/>
              <a:buNone/>
              <a:defRPr sz="4400" b="0" cap="none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88"/>
          <p:cNvSpPr txBox="1">
            <a:spLocks noGrp="1"/>
          </p:cNvSpPr>
          <p:nvPr>
            <p:ph type="dt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88"/>
          <p:cNvSpPr txBox="1">
            <a:spLocks noGrp="1"/>
          </p:cNvSpPr>
          <p:nvPr>
            <p:ph type="sldNum" idx="12"/>
          </p:nvPr>
        </p:nvSpPr>
        <p:spPr>
          <a:xfrm>
            <a:off x="0" y="1752600"/>
            <a:ext cx="12954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" name="Google Shape;97;p88"/>
          <p:cNvSpPr txBox="1">
            <a:spLocks noGrp="1"/>
          </p:cNvSpPr>
          <p:nvPr>
            <p:ph type="ftr" idx="11"/>
          </p:nvPr>
        </p:nvSpPr>
        <p:spPr>
          <a:xfrm>
            <a:off x="609600" y="6248400"/>
            <a:ext cx="54213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0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6"/>
          <p:cNvSpPr txBox="1"/>
          <p:nvPr/>
        </p:nvSpPr>
        <p:spPr>
          <a:xfrm>
            <a:off x="0" y="5970587"/>
            <a:ext cx="9144000" cy="8874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76"/>
          <p:cNvSpPr txBox="1"/>
          <p:nvPr/>
        </p:nvSpPr>
        <p:spPr>
          <a:xfrm>
            <a:off x="-9525" y="6053137"/>
            <a:ext cx="2249487" cy="7127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76"/>
          <p:cNvSpPr txBox="1"/>
          <p:nvPr/>
        </p:nvSpPr>
        <p:spPr>
          <a:xfrm>
            <a:off x="2359025" y="6043612"/>
            <a:ext cx="6784975" cy="7143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76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4" name="Google Shape;14;p76"/>
          <p:cNvSpPr txBox="1">
            <a:spLocks noGrp="1"/>
          </p:cNvSpPr>
          <p:nvPr>
            <p:ph type="body" idx="1"/>
          </p:nvPr>
        </p:nvSpPr>
        <p:spPr>
          <a:xfrm>
            <a:off x="612775" y="1600200"/>
            <a:ext cx="81534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909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  <a:defRPr sz="29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44169" algn="l" rtl="0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🞑"/>
              <a:defRPr sz="2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38137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25"/>
              <a:buFont typeface="Noto Sans Symbols"/>
              <a:buChar char="■"/>
              <a:defRPr sz="23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23850" algn="l" rtl="0">
              <a:spcBef>
                <a:spcPts val="400"/>
              </a:spcBef>
              <a:spcAft>
                <a:spcPts val="0"/>
              </a:spcAft>
              <a:buClr>
                <a:srgbClr val="A5AB81"/>
              </a:buClr>
              <a:buSzPts val="1500"/>
              <a:buFont typeface="Noto Sans Symbols"/>
              <a:buChar char="■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11150" algn="l" rtl="0">
              <a:spcBef>
                <a:spcPts val="400"/>
              </a:spcBef>
              <a:spcAft>
                <a:spcPts val="0"/>
              </a:spcAft>
              <a:buClr>
                <a:srgbClr val="D8B25C"/>
              </a:buClr>
              <a:buSzPts val="1300"/>
              <a:buFont typeface="Noto Sans Symbols"/>
              <a:buChar char="■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5" name="Google Shape;15;p76"/>
          <p:cNvSpPr txBox="1">
            <a:spLocks noGrp="1"/>
          </p:cNvSpPr>
          <p:nvPr>
            <p:ph type="dt" idx="10"/>
          </p:nvPr>
        </p:nvSpPr>
        <p:spPr>
          <a:xfrm>
            <a:off x="76200" y="6069012"/>
            <a:ext cx="2057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76"/>
          <p:cNvSpPr txBox="1">
            <a:spLocks noGrp="1"/>
          </p:cNvSpPr>
          <p:nvPr>
            <p:ph type="ftr" idx="11"/>
          </p:nvPr>
        </p:nvSpPr>
        <p:spPr>
          <a:xfrm>
            <a:off x="2085975" y="236537"/>
            <a:ext cx="586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76"/>
          <p:cNvSpPr txBox="1">
            <a:spLocks noGrp="1"/>
          </p:cNvSpPr>
          <p:nvPr>
            <p:ph type="sldNum" idx="12"/>
          </p:nvPr>
        </p:nvSpPr>
        <p:spPr>
          <a:xfrm>
            <a:off x="8001000" y="228600"/>
            <a:ext cx="838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1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1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1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1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1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1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1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1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1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8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6" name="Google Shape;26;p78"/>
          <p:cNvSpPr txBox="1">
            <a:spLocks noGrp="1"/>
          </p:cNvSpPr>
          <p:nvPr>
            <p:ph type="body" idx="1"/>
          </p:nvPr>
        </p:nvSpPr>
        <p:spPr>
          <a:xfrm>
            <a:off x="612775" y="1600200"/>
            <a:ext cx="81534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909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  <a:defRPr sz="29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44169" algn="l" rtl="0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🞑"/>
              <a:defRPr sz="2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38137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25"/>
              <a:buFont typeface="Noto Sans Symbols"/>
              <a:buChar char="■"/>
              <a:defRPr sz="23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23850" algn="l" rtl="0">
              <a:spcBef>
                <a:spcPts val="400"/>
              </a:spcBef>
              <a:spcAft>
                <a:spcPts val="0"/>
              </a:spcAft>
              <a:buClr>
                <a:srgbClr val="A5AB81"/>
              </a:buClr>
              <a:buSzPts val="15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11150" algn="l" rtl="0">
              <a:spcBef>
                <a:spcPts val="400"/>
              </a:spcBef>
              <a:spcAft>
                <a:spcPts val="0"/>
              </a:spcAft>
              <a:buClr>
                <a:srgbClr val="D8B25C"/>
              </a:buClr>
              <a:buSzPts val="13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7" name="Google Shape;27;p78"/>
          <p:cNvSpPr txBox="1">
            <a:spLocks noGrp="1"/>
          </p:cNvSpPr>
          <p:nvPr>
            <p:ph type="dt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78"/>
          <p:cNvSpPr txBox="1">
            <a:spLocks noGrp="1"/>
          </p:cNvSpPr>
          <p:nvPr>
            <p:ph type="ftr" idx="11"/>
          </p:nvPr>
        </p:nvSpPr>
        <p:spPr>
          <a:xfrm>
            <a:off x="609600" y="6248400"/>
            <a:ext cx="54213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78"/>
          <p:cNvSpPr txBox="1"/>
          <p:nvPr/>
        </p:nvSpPr>
        <p:spPr>
          <a:xfrm>
            <a:off x="0" y="1235075"/>
            <a:ext cx="9144000" cy="3190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78"/>
          <p:cNvSpPr txBox="1"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78"/>
          <p:cNvSpPr txBox="1"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78"/>
          <p:cNvSpPr txBox="1">
            <a:spLocks noGrp="1"/>
          </p:cNvSpPr>
          <p:nvPr>
            <p:ph type="sldNum" idx="12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1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75" name="Google Shape;75;p81"/>
          <p:cNvSpPr txBox="1">
            <a:spLocks noGrp="1"/>
          </p:cNvSpPr>
          <p:nvPr>
            <p:ph type="body" idx="1"/>
          </p:nvPr>
        </p:nvSpPr>
        <p:spPr>
          <a:xfrm>
            <a:off x="612775" y="1600200"/>
            <a:ext cx="81534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909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  <a:defRPr sz="29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44169" algn="l" rtl="0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🞑"/>
              <a:defRPr sz="2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38137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25"/>
              <a:buFont typeface="Noto Sans Symbols"/>
              <a:buChar char="■"/>
              <a:defRPr sz="23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23850" algn="l" rtl="0">
              <a:spcBef>
                <a:spcPts val="400"/>
              </a:spcBef>
              <a:spcAft>
                <a:spcPts val="0"/>
              </a:spcAft>
              <a:buClr>
                <a:srgbClr val="A5AB81"/>
              </a:buClr>
              <a:buSzPts val="15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11150" algn="l" rtl="0">
              <a:spcBef>
                <a:spcPts val="400"/>
              </a:spcBef>
              <a:spcAft>
                <a:spcPts val="0"/>
              </a:spcAft>
              <a:buClr>
                <a:srgbClr val="D8B25C"/>
              </a:buClr>
              <a:buSzPts val="13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76" name="Google Shape;76;p81"/>
          <p:cNvSpPr txBox="1">
            <a:spLocks noGrp="1"/>
          </p:cNvSpPr>
          <p:nvPr>
            <p:ph type="dt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81"/>
          <p:cNvSpPr txBox="1">
            <a:spLocks noGrp="1"/>
          </p:cNvSpPr>
          <p:nvPr>
            <p:ph type="ftr" idx="11"/>
          </p:nvPr>
        </p:nvSpPr>
        <p:spPr>
          <a:xfrm>
            <a:off x="609600" y="6248400"/>
            <a:ext cx="54213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81"/>
          <p:cNvSpPr txBox="1">
            <a:spLocks noGrp="1"/>
          </p:cNvSpPr>
          <p:nvPr>
            <p:ph type="sldNum" idx="12"/>
          </p:nvPr>
        </p:nvSpPr>
        <p:spPr>
          <a:xfrm>
            <a:off x="0" y="6248400"/>
            <a:ext cx="533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1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1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1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1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1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1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1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1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1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7"/>
          <p:cNvSpPr txBox="1"/>
          <p:nvPr/>
        </p:nvSpPr>
        <p:spPr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87"/>
          <p:cNvSpPr txBox="1"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87"/>
          <p:cNvSpPr txBox="1"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87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88" name="Google Shape;88;p87"/>
          <p:cNvSpPr txBox="1">
            <a:spLocks noGrp="1"/>
          </p:cNvSpPr>
          <p:nvPr>
            <p:ph type="body" idx="1"/>
          </p:nvPr>
        </p:nvSpPr>
        <p:spPr>
          <a:xfrm>
            <a:off x="612775" y="1600200"/>
            <a:ext cx="81534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909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  <a:defRPr sz="29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44169" algn="l" rtl="0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🞑"/>
              <a:defRPr sz="2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38137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25"/>
              <a:buFont typeface="Noto Sans Symbols"/>
              <a:buChar char="■"/>
              <a:defRPr sz="23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23850" algn="l" rtl="0">
              <a:spcBef>
                <a:spcPts val="400"/>
              </a:spcBef>
              <a:spcAft>
                <a:spcPts val="0"/>
              </a:spcAft>
              <a:buClr>
                <a:srgbClr val="A5AB81"/>
              </a:buClr>
              <a:buSzPts val="15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11150" algn="l" rtl="0">
              <a:spcBef>
                <a:spcPts val="400"/>
              </a:spcBef>
              <a:spcAft>
                <a:spcPts val="0"/>
              </a:spcAft>
              <a:buClr>
                <a:srgbClr val="D8B25C"/>
              </a:buClr>
              <a:buSzPts val="13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89" name="Google Shape;89;p87"/>
          <p:cNvSpPr txBox="1">
            <a:spLocks noGrp="1"/>
          </p:cNvSpPr>
          <p:nvPr>
            <p:ph type="dt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87"/>
          <p:cNvSpPr txBox="1">
            <a:spLocks noGrp="1"/>
          </p:cNvSpPr>
          <p:nvPr>
            <p:ph type="sldNum" idx="12"/>
          </p:nvPr>
        </p:nvSpPr>
        <p:spPr>
          <a:xfrm>
            <a:off x="0" y="1752600"/>
            <a:ext cx="12954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 b="0">
              <a:solidFill>
                <a:srgbClr val="000000"/>
              </a:solidFill>
            </a:endParaRPr>
          </a:p>
        </p:txBody>
      </p:sp>
      <p:sp>
        <p:nvSpPr>
          <p:cNvPr id="91" name="Google Shape;91;p87"/>
          <p:cNvSpPr txBox="1">
            <a:spLocks noGrp="1"/>
          </p:cNvSpPr>
          <p:nvPr>
            <p:ph type="ftr" idx="11"/>
          </p:nvPr>
        </p:nvSpPr>
        <p:spPr>
          <a:xfrm>
            <a:off x="609600" y="6248400"/>
            <a:ext cx="54213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9"/>
          <p:cNvSpPr txBox="1"/>
          <p:nvPr/>
        </p:nvSpPr>
        <p:spPr>
          <a:xfrm>
            <a:off x="-9525" y="4572000"/>
            <a:ext cx="9144000" cy="8874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89"/>
          <p:cNvSpPr txBox="1"/>
          <p:nvPr/>
        </p:nvSpPr>
        <p:spPr>
          <a:xfrm>
            <a:off x="-9525" y="4664075"/>
            <a:ext cx="1463675" cy="7127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89"/>
          <p:cNvSpPr txBox="1"/>
          <p:nvPr/>
        </p:nvSpPr>
        <p:spPr>
          <a:xfrm>
            <a:off x="1544637" y="4654550"/>
            <a:ext cx="7599362" cy="7127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89"/>
          <p:cNvSpPr txBox="1"/>
          <p:nvPr/>
        </p:nvSpPr>
        <p:spPr>
          <a:xfrm>
            <a:off x="1447800" y="0"/>
            <a:ext cx="100012" cy="6867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89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04" name="Google Shape;104;p89"/>
          <p:cNvSpPr txBox="1">
            <a:spLocks noGrp="1"/>
          </p:cNvSpPr>
          <p:nvPr>
            <p:ph type="body" idx="1"/>
          </p:nvPr>
        </p:nvSpPr>
        <p:spPr>
          <a:xfrm>
            <a:off x="612775" y="1600200"/>
            <a:ext cx="81534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909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  <a:defRPr sz="29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44169" algn="l" rtl="0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🞑"/>
              <a:defRPr sz="2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38137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25"/>
              <a:buFont typeface="Noto Sans Symbols"/>
              <a:buChar char="■"/>
              <a:defRPr sz="23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23850" algn="l" rtl="0">
              <a:spcBef>
                <a:spcPts val="400"/>
              </a:spcBef>
              <a:spcAft>
                <a:spcPts val="0"/>
              </a:spcAft>
              <a:buClr>
                <a:srgbClr val="A5AB81"/>
              </a:buClr>
              <a:buSzPts val="15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11150" algn="l" rtl="0">
              <a:spcBef>
                <a:spcPts val="400"/>
              </a:spcBef>
              <a:spcAft>
                <a:spcPts val="0"/>
              </a:spcAft>
              <a:buClr>
                <a:srgbClr val="D8B25C"/>
              </a:buClr>
              <a:buSzPts val="13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05" name="Google Shape;105;p89"/>
          <p:cNvSpPr txBox="1">
            <a:spLocks noGrp="1"/>
          </p:cNvSpPr>
          <p:nvPr>
            <p:ph type="dt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89"/>
          <p:cNvSpPr txBox="1">
            <a:spLocks noGrp="1"/>
          </p:cNvSpPr>
          <p:nvPr>
            <p:ph type="sldNum" idx="12"/>
          </p:nvPr>
        </p:nvSpPr>
        <p:spPr>
          <a:xfrm>
            <a:off x="0" y="4667250"/>
            <a:ext cx="1447800" cy="6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 b="0">
              <a:solidFill>
                <a:srgbClr val="000000"/>
              </a:solidFill>
            </a:endParaRPr>
          </a:p>
        </p:txBody>
      </p:sp>
      <p:sp>
        <p:nvSpPr>
          <p:cNvPr id="107" name="Google Shape;107;p89"/>
          <p:cNvSpPr txBox="1">
            <a:spLocks noGrp="1"/>
          </p:cNvSpPr>
          <p:nvPr>
            <p:ph type="ftr" idx="11"/>
          </p:nvPr>
        </p:nvSpPr>
        <p:spPr>
          <a:xfrm>
            <a:off x="1600200" y="6248400"/>
            <a:ext cx="4572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1"/>
          <p:cNvSpPr txBox="1"/>
          <p:nvPr/>
        </p:nvSpPr>
        <p:spPr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91"/>
          <p:cNvSpPr txBox="1"/>
          <p:nvPr/>
        </p:nvSpPr>
        <p:spPr>
          <a:xfrm>
            <a:off x="6142037" y="609600"/>
            <a:ext cx="228600" cy="624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91"/>
          <p:cNvSpPr txBox="1"/>
          <p:nvPr/>
        </p:nvSpPr>
        <p:spPr>
          <a:xfrm>
            <a:off x="6142037" y="0"/>
            <a:ext cx="228600" cy="53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91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20" name="Google Shape;120;p91"/>
          <p:cNvSpPr txBox="1">
            <a:spLocks noGrp="1"/>
          </p:cNvSpPr>
          <p:nvPr>
            <p:ph type="body" idx="1"/>
          </p:nvPr>
        </p:nvSpPr>
        <p:spPr>
          <a:xfrm>
            <a:off x="612775" y="1600200"/>
            <a:ext cx="81534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909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  <a:defRPr sz="29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44169" algn="l" rtl="0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🞑"/>
              <a:defRPr sz="2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38137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25"/>
              <a:buFont typeface="Noto Sans Symbols"/>
              <a:buChar char="■"/>
              <a:defRPr sz="23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23850" algn="l" rtl="0">
              <a:spcBef>
                <a:spcPts val="400"/>
              </a:spcBef>
              <a:spcAft>
                <a:spcPts val="0"/>
              </a:spcAft>
              <a:buClr>
                <a:srgbClr val="A5AB81"/>
              </a:buClr>
              <a:buSzPts val="15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11150" algn="l" rtl="0">
              <a:spcBef>
                <a:spcPts val="400"/>
              </a:spcBef>
              <a:spcAft>
                <a:spcPts val="0"/>
              </a:spcAft>
              <a:buClr>
                <a:srgbClr val="D8B25C"/>
              </a:buClr>
              <a:buSzPts val="13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21" name="Google Shape;121;p91"/>
          <p:cNvSpPr txBox="1">
            <a:spLocks noGrp="1"/>
          </p:cNvSpPr>
          <p:nvPr>
            <p:ph type="dt" idx="10"/>
          </p:nvPr>
        </p:nvSpPr>
        <p:spPr>
          <a:xfrm>
            <a:off x="6553200" y="6248400"/>
            <a:ext cx="2209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91"/>
          <p:cNvSpPr txBox="1">
            <a:spLocks noGrp="1"/>
          </p:cNvSpPr>
          <p:nvPr>
            <p:ph type="ftr" idx="11"/>
          </p:nvPr>
        </p:nvSpPr>
        <p:spPr>
          <a:xfrm>
            <a:off x="457200" y="6248400"/>
            <a:ext cx="55737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91"/>
          <p:cNvSpPr txBox="1">
            <a:spLocks noGrp="1"/>
          </p:cNvSpPr>
          <p:nvPr>
            <p:ph type="sldNum" idx="12"/>
          </p:nvPr>
        </p:nvSpPr>
        <p:spPr>
          <a:xfrm rot="5400000">
            <a:off x="5989637" y="144462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"/>
          <p:cNvSpPr txBox="1">
            <a:spLocks noGrp="1"/>
          </p:cNvSpPr>
          <p:nvPr>
            <p:ph type="ctrTitle"/>
          </p:nvPr>
        </p:nvSpPr>
        <p:spPr>
          <a:xfrm>
            <a:off x="1333500" y="1916112"/>
            <a:ext cx="6477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Twentieth Century"/>
              <a:buNone/>
            </a:pPr>
            <a:r>
              <a:rPr lang="en-US" sz="4000" b="1" i="0" u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/>
            </a:r>
            <a:br>
              <a:rPr lang="en-US" sz="4000" b="1" i="0" u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en-US" sz="4000" b="1" i="0" u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23MCAC103-</a:t>
            </a:r>
            <a:br>
              <a:rPr lang="en-US" sz="4000" b="1" i="0" u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en-US" sz="4000" b="0" i="0" u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ADVANCED OPERATING  </a:t>
            </a:r>
            <a:br>
              <a:rPr lang="en-US" sz="4000" b="0" i="0" u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en-US" sz="4000" b="0" i="0" u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SYSTEMS</a:t>
            </a:r>
            <a:endParaRPr/>
          </a:p>
        </p:txBody>
      </p:sp>
      <p:sp>
        <p:nvSpPr>
          <p:cNvPr id="135" name="Google Shape;135;p1"/>
          <p:cNvSpPr txBox="1">
            <a:spLocks noGrp="1"/>
          </p:cNvSpPr>
          <p:nvPr>
            <p:ph type="subTitle" idx="1"/>
          </p:nvPr>
        </p:nvSpPr>
        <p:spPr>
          <a:xfrm>
            <a:off x="2362200" y="6049962"/>
            <a:ext cx="6705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000" b="0" i="0" u="none">
                <a:solidFill>
                  <a:srgbClr val="00206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by</a:t>
            </a:r>
            <a:endParaRPr/>
          </a:p>
          <a:p>
            <a:pPr marL="0" lvl="0" indent="0" algn="r" rtl="0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</a:pPr>
            <a:r>
              <a:rPr lang="en-US" sz="2000" b="0" i="0" u="none">
                <a:solidFill>
                  <a:srgbClr val="00206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Dr.Gobi Natesan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"/>
          <p:cNvSpPr txBox="1">
            <a:spLocks noGrp="1"/>
          </p:cNvSpPr>
          <p:nvPr>
            <p:ph type="title"/>
          </p:nvPr>
        </p:nvSpPr>
        <p:spPr>
          <a:xfrm>
            <a:off x="468312" y="207962"/>
            <a:ext cx="6883400" cy="690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 sz="4400" b="0" i="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Computer-System Operation</a:t>
            </a:r>
            <a:endParaRPr/>
          </a:p>
        </p:txBody>
      </p:sp>
      <p:sp>
        <p:nvSpPr>
          <p:cNvPr id="191" name="Google Shape;191;p10"/>
          <p:cNvSpPr txBox="1"/>
          <p:nvPr/>
        </p:nvSpPr>
        <p:spPr>
          <a:xfrm>
            <a:off x="900112" y="2060575"/>
            <a:ext cx="7848600" cy="329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02"/>
              <a:buFont typeface="Noto Sans Symbols"/>
              <a:buChar char="■"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I/O devices and the CPU can execute concurrently</a:t>
            </a:r>
            <a:endParaRPr/>
          </a:p>
          <a:p>
            <a:pPr marL="355600" marR="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700"/>
              <a:buFont typeface="Noto Sans Symbols"/>
              <a:buNone/>
            </a:pPr>
            <a:endParaRPr sz="17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02"/>
              <a:buFont typeface="Noto Sans Symbols"/>
              <a:buChar char="■"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device controller is in charge of a particular device type</a:t>
            </a:r>
            <a:endParaRPr/>
          </a:p>
          <a:p>
            <a:pPr marL="355600" marR="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700"/>
              <a:buFont typeface="Noto Sans Symbols"/>
              <a:buNone/>
            </a:pPr>
            <a:endParaRPr sz="17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02"/>
              <a:buFont typeface="Noto Sans Symbols"/>
              <a:buChar char="■"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device controller has a local buffer</a:t>
            </a:r>
            <a:endParaRPr/>
          </a:p>
          <a:p>
            <a:pPr marL="355600" marR="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700"/>
              <a:buFont typeface="Noto Sans Symbols"/>
              <a:buNone/>
            </a:pPr>
            <a:endParaRPr sz="17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02"/>
              <a:buFont typeface="Noto Sans Symbols"/>
              <a:buChar char="■"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CPU moves data from/to main memory to/from local buffers</a:t>
            </a:r>
            <a:endParaRPr/>
          </a:p>
          <a:p>
            <a:pPr marL="355600" marR="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700"/>
              <a:buFont typeface="Noto Sans Symbols"/>
              <a:buNone/>
            </a:pPr>
            <a:endParaRPr sz="17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02"/>
              <a:buFont typeface="Noto Sans Symbols"/>
              <a:buChar char="■"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I/O is from the device to local buffer of controller</a:t>
            </a:r>
            <a:endParaRPr/>
          </a:p>
          <a:p>
            <a:pPr marL="355600" marR="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700"/>
              <a:buFont typeface="Noto Sans Symbols"/>
              <a:buNone/>
            </a:pPr>
            <a:endParaRPr sz="17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02"/>
              <a:buFont typeface="Noto Sans Symbols"/>
              <a:buChar char="■"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Device controller informs CPU that it has finished its operation by  causing an </a:t>
            </a:r>
            <a:r>
              <a:rPr lang="en-US" sz="1800" b="0" i="0" u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interrupt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103" y="245179"/>
            <a:ext cx="8007516" cy="703640"/>
          </a:xfrm>
          <a:prstGeom prst="rect">
            <a:avLst/>
          </a:prstGeom>
        </p:spPr>
        <p:txBody>
          <a:bodyPr spcFirstLastPara="1" vert="horz" wrap="square" lIns="0" tIns="13575" rIns="0" bIns="0" rtlCol="0" anchor="ctr" anchorCtr="0">
            <a:spAutoFit/>
          </a:bodyPr>
          <a:lstStyle/>
          <a:p>
            <a:pPr marL="10860">
              <a:spcBef>
                <a:spcPts val="107"/>
              </a:spcBef>
              <a:tabLst>
                <a:tab pos="7996049" algn="l"/>
              </a:tabLst>
            </a:pPr>
            <a:r>
              <a:rPr spc="141" dirty="0"/>
              <a:t>CPU-I/O</a:t>
            </a:r>
            <a:r>
              <a:rPr spc="196" dirty="0"/>
              <a:t> </a:t>
            </a:r>
            <a:r>
              <a:rPr spc="77" dirty="0"/>
              <a:t>Burst</a:t>
            </a:r>
            <a:r>
              <a:rPr spc="196" dirty="0"/>
              <a:t> </a:t>
            </a:r>
            <a:r>
              <a:rPr spc="-13" dirty="0"/>
              <a:t>Cycle	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625088" y="919905"/>
            <a:ext cx="3360039" cy="1954774"/>
            <a:chOff x="3069894" y="844003"/>
            <a:chExt cx="3929379" cy="2286000"/>
          </a:xfrm>
        </p:grpSpPr>
        <p:sp>
          <p:nvSpPr>
            <p:cNvPr id="4" name="object 4"/>
            <p:cNvSpPr/>
            <p:nvPr/>
          </p:nvSpPr>
          <p:spPr>
            <a:xfrm>
              <a:off x="3784269" y="944016"/>
              <a:ext cx="0" cy="2186305"/>
            </a:xfrm>
            <a:custGeom>
              <a:avLst/>
              <a:gdLst/>
              <a:ahLst/>
              <a:cxnLst/>
              <a:rect l="l" t="t" r="r" b="b"/>
              <a:pathLst>
                <a:path h="2186305">
                  <a:moveTo>
                    <a:pt x="0" y="0"/>
                  </a:moveTo>
                  <a:lnTo>
                    <a:pt x="0" y="2185987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97"/>
            </a:p>
          </p:txBody>
        </p:sp>
        <p:sp>
          <p:nvSpPr>
            <p:cNvPr id="5" name="object 5"/>
            <p:cNvSpPr/>
            <p:nvPr/>
          </p:nvSpPr>
          <p:spPr>
            <a:xfrm>
              <a:off x="3741407" y="844003"/>
              <a:ext cx="85725" cy="100330"/>
            </a:xfrm>
            <a:custGeom>
              <a:avLst/>
              <a:gdLst/>
              <a:ahLst/>
              <a:cxnLst/>
              <a:rect l="l" t="t" r="r" b="b"/>
              <a:pathLst>
                <a:path w="85725" h="100330">
                  <a:moveTo>
                    <a:pt x="0" y="100012"/>
                  </a:moveTo>
                  <a:lnTo>
                    <a:pt x="85725" y="100012"/>
                  </a:lnTo>
                  <a:lnTo>
                    <a:pt x="42862" y="0"/>
                  </a:lnTo>
                  <a:lnTo>
                    <a:pt x="0" y="1000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97"/>
            </a:p>
          </p:txBody>
        </p:sp>
        <p:sp>
          <p:nvSpPr>
            <p:cNvPr id="6" name="object 6"/>
            <p:cNvSpPr/>
            <p:nvPr/>
          </p:nvSpPr>
          <p:spPr>
            <a:xfrm>
              <a:off x="3069894" y="2629941"/>
              <a:ext cx="3829050" cy="0"/>
            </a:xfrm>
            <a:custGeom>
              <a:avLst/>
              <a:gdLst/>
              <a:ahLst/>
              <a:cxnLst/>
              <a:rect l="l" t="t" r="r" b="b"/>
              <a:pathLst>
                <a:path w="3829050">
                  <a:moveTo>
                    <a:pt x="0" y="0"/>
                  </a:moveTo>
                  <a:lnTo>
                    <a:pt x="382905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97"/>
            </a:p>
          </p:txBody>
        </p:sp>
        <p:sp>
          <p:nvSpPr>
            <p:cNvPr id="7" name="object 7"/>
            <p:cNvSpPr/>
            <p:nvPr/>
          </p:nvSpPr>
          <p:spPr>
            <a:xfrm>
              <a:off x="6898944" y="2587078"/>
              <a:ext cx="100330" cy="85725"/>
            </a:xfrm>
            <a:custGeom>
              <a:avLst/>
              <a:gdLst/>
              <a:ahLst/>
              <a:cxnLst/>
              <a:rect l="l" t="t" r="r" b="b"/>
              <a:pathLst>
                <a:path w="100329" h="85725">
                  <a:moveTo>
                    <a:pt x="0" y="0"/>
                  </a:moveTo>
                  <a:lnTo>
                    <a:pt x="0" y="85725"/>
                  </a:lnTo>
                  <a:lnTo>
                    <a:pt x="100012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97"/>
            </a:p>
          </p:txBody>
        </p:sp>
        <p:sp>
          <p:nvSpPr>
            <p:cNvPr id="8" name="object 8"/>
            <p:cNvSpPr/>
            <p:nvPr/>
          </p:nvSpPr>
          <p:spPr>
            <a:xfrm>
              <a:off x="3784269" y="973787"/>
              <a:ext cx="3043555" cy="1649095"/>
            </a:xfrm>
            <a:custGeom>
              <a:avLst/>
              <a:gdLst/>
              <a:ahLst/>
              <a:cxnLst/>
              <a:rect l="l" t="t" r="r" b="b"/>
              <a:pathLst>
                <a:path w="3043554" h="1649095">
                  <a:moveTo>
                    <a:pt x="0" y="1649016"/>
                  </a:moveTo>
                  <a:lnTo>
                    <a:pt x="13974" y="1572450"/>
                  </a:lnTo>
                  <a:lnTo>
                    <a:pt x="27331" y="1499071"/>
                  </a:lnTo>
                  <a:lnTo>
                    <a:pt x="40072" y="1428882"/>
                  </a:lnTo>
                  <a:lnTo>
                    <a:pt x="52195" y="1361881"/>
                  </a:lnTo>
                  <a:lnTo>
                    <a:pt x="63701" y="1298069"/>
                  </a:lnTo>
                  <a:lnTo>
                    <a:pt x="74589" y="1237445"/>
                  </a:lnTo>
                  <a:lnTo>
                    <a:pt x="84860" y="1180010"/>
                  </a:lnTo>
                  <a:lnTo>
                    <a:pt x="94514" y="1125764"/>
                  </a:lnTo>
                  <a:lnTo>
                    <a:pt x="103549" y="1074707"/>
                  </a:lnTo>
                  <a:lnTo>
                    <a:pt x="111968" y="1026838"/>
                  </a:lnTo>
                  <a:lnTo>
                    <a:pt x="119768" y="982158"/>
                  </a:lnTo>
                  <a:lnTo>
                    <a:pt x="126951" y="940668"/>
                  </a:lnTo>
                  <a:lnTo>
                    <a:pt x="133515" y="902366"/>
                  </a:lnTo>
                  <a:lnTo>
                    <a:pt x="144791" y="835329"/>
                  </a:lnTo>
                  <a:lnTo>
                    <a:pt x="153593" y="781048"/>
                  </a:lnTo>
                  <a:lnTo>
                    <a:pt x="161571" y="730090"/>
                  </a:lnTo>
                  <a:lnTo>
                    <a:pt x="169437" y="679019"/>
                  </a:lnTo>
                  <a:lnTo>
                    <a:pt x="177191" y="627837"/>
                  </a:lnTo>
                  <a:lnTo>
                    <a:pt x="184834" y="576544"/>
                  </a:lnTo>
                  <a:lnTo>
                    <a:pt x="192367" y="525141"/>
                  </a:lnTo>
                  <a:lnTo>
                    <a:pt x="199790" y="473629"/>
                  </a:lnTo>
                  <a:lnTo>
                    <a:pt x="207105" y="422008"/>
                  </a:lnTo>
                  <a:lnTo>
                    <a:pt x="214312" y="370279"/>
                  </a:lnTo>
                  <a:lnTo>
                    <a:pt x="223213" y="312844"/>
                  </a:lnTo>
                  <a:lnTo>
                    <a:pt x="233566" y="258901"/>
                  </a:lnTo>
                  <a:lnTo>
                    <a:pt x="245374" y="208454"/>
                  </a:lnTo>
                  <a:lnTo>
                    <a:pt x="258637" y="161504"/>
                  </a:lnTo>
                  <a:lnTo>
                    <a:pt x="273357" y="118054"/>
                  </a:lnTo>
                  <a:lnTo>
                    <a:pt x="289535" y="78107"/>
                  </a:lnTo>
                  <a:lnTo>
                    <a:pt x="307174" y="41666"/>
                  </a:lnTo>
                  <a:lnTo>
                    <a:pt x="350827" y="0"/>
                  </a:lnTo>
                  <a:lnTo>
                    <a:pt x="373248" y="8626"/>
                  </a:lnTo>
                  <a:lnTo>
                    <a:pt x="419289" y="84820"/>
                  </a:lnTo>
                  <a:lnTo>
                    <a:pt x="442912" y="152398"/>
                  </a:lnTo>
                  <a:lnTo>
                    <a:pt x="454848" y="191940"/>
                  </a:lnTo>
                  <a:lnTo>
                    <a:pt x="466833" y="233168"/>
                  </a:lnTo>
                  <a:lnTo>
                    <a:pt x="478865" y="276081"/>
                  </a:lnTo>
                  <a:lnTo>
                    <a:pt x="490946" y="320680"/>
                  </a:lnTo>
                  <a:lnTo>
                    <a:pt x="503075" y="366964"/>
                  </a:lnTo>
                  <a:lnTo>
                    <a:pt x="515253" y="414935"/>
                  </a:lnTo>
                  <a:lnTo>
                    <a:pt x="527480" y="464593"/>
                  </a:lnTo>
                  <a:lnTo>
                    <a:pt x="539756" y="515937"/>
                  </a:lnTo>
                  <a:lnTo>
                    <a:pt x="552081" y="568968"/>
                  </a:lnTo>
                  <a:lnTo>
                    <a:pt x="564456" y="623686"/>
                  </a:lnTo>
                  <a:lnTo>
                    <a:pt x="576881" y="680092"/>
                  </a:lnTo>
                  <a:lnTo>
                    <a:pt x="589356" y="738185"/>
                  </a:lnTo>
                  <a:lnTo>
                    <a:pt x="603172" y="800942"/>
                  </a:lnTo>
                  <a:lnTo>
                    <a:pt x="617343" y="860628"/>
                  </a:lnTo>
                  <a:lnTo>
                    <a:pt x="631868" y="917244"/>
                  </a:lnTo>
                  <a:lnTo>
                    <a:pt x="646746" y="970790"/>
                  </a:lnTo>
                  <a:lnTo>
                    <a:pt x="661979" y="1021267"/>
                  </a:lnTo>
                  <a:lnTo>
                    <a:pt x="677565" y="1068673"/>
                  </a:lnTo>
                  <a:lnTo>
                    <a:pt x="693505" y="1113011"/>
                  </a:lnTo>
                  <a:lnTo>
                    <a:pt x="709800" y="1154279"/>
                  </a:lnTo>
                  <a:lnTo>
                    <a:pt x="726448" y="1192479"/>
                  </a:lnTo>
                  <a:lnTo>
                    <a:pt x="743450" y="1227610"/>
                  </a:lnTo>
                  <a:lnTo>
                    <a:pt x="789163" y="1305534"/>
                  </a:lnTo>
                  <a:lnTo>
                    <a:pt x="819122" y="1347163"/>
                  </a:lnTo>
                  <a:lnTo>
                    <a:pt x="850683" y="1384559"/>
                  </a:lnTo>
                  <a:lnTo>
                    <a:pt x="883848" y="1417726"/>
                  </a:lnTo>
                  <a:lnTo>
                    <a:pt x="918617" y="1446662"/>
                  </a:lnTo>
                  <a:lnTo>
                    <a:pt x="954992" y="1471371"/>
                  </a:lnTo>
                  <a:lnTo>
                    <a:pt x="992974" y="1491854"/>
                  </a:lnTo>
                  <a:lnTo>
                    <a:pt x="1033512" y="1509349"/>
                  </a:lnTo>
                  <a:lnTo>
                    <a:pt x="1077542" y="1525094"/>
                  </a:lnTo>
                  <a:lnTo>
                    <a:pt x="1125068" y="1539090"/>
                  </a:lnTo>
                  <a:lnTo>
                    <a:pt x="1176090" y="1551337"/>
                  </a:lnTo>
                  <a:lnTo>
                    <a:pt x="1230612" y="1561834"/>
                  </a:lnTo>
                  <a:lnTo>
                    <a:pt x="1288636" y="1570581"/>
                  </a:lnTo>
                  <a:lnTo>
                    <a:pt x="1350162" y="1577579"/>
                  </a:lnTo>
                  <a:lnTo>
                    <a:pt x="1391259" y="1581357"/>
                  </a:lnTo>
                  <a:lnTo>
                    <a:pt x="1434007" y="1584898"/>
                  </a:lnTo>
                  <a:lnTo>
                    <a:pt x="1478406" y="1588202"/>
                  </a:lnTo>
                  <a:lnTo>
                    <a:pt x="1524457" y="1591270"/>
                  </a:lnTo>
                  <a:lnTo>
                    <a:pt x="1572160" y="1594101"/>
                  </a:lnTo>
                  <a:lnTo>
                    <a:pt x="1621515" y="1596697"/>
                  </a:lnTo>
                  <a:lnTo>
                    <a:pt x="1672523" y="1599058"/>
                  </a:lnTo>
                  <a:lnTo>
                    <a:pt x="1725183" y="1601184"/>
                  </a:lnTo>
                  <a:lnTo>
                    <a:pt x="1779497" y="1603075"/>
                  </a:lnTo>
                  <a:lnTo>
                    <a:pt x="1835465" y="1604731"/>
                  </a:lnTo>
                  <a:lnTo>
                    <a:pt x="1893087" y="1606154"/>
                  </a:lnTo>
                  <a:lnTo>
                    <a:pt x="1952830" y="1607454"/>
                  </a:lnTo>
                  <a:lnTo>
                    <a:pt x="2020245" y="1608861"/>
                  </a:lnTo>
                  <a:lnTo>
                    <a:pt x="2095332" y="1610375"/>
                  </a:lnTo>
                  <a:lnTo>
                    <a:pt x="2135751" y="1611173"/>
                  </a:lnTo>
                  <a:lnTo>
                    <a:pt x="2178088" y="1611998"/>
                  </a:lnTo>
                  <a:lnTo>
                    <a:pt x="2222343" y="1612849"/>
                  </a:lnTo>
                  <a:lnTo>
                    <a:pt x="2268516" y="1613727"/>
                  </a:lnTo>
                  <a:lnTo>
                    <a:pt x="2316606" y="1614632"/>
                  </a:lnTo>
                  <a:lnTo>
                    <a:pt x="2366613" y="1615564"/>
                  </a:lnTo>
                  <a:lnTo>
                    <a:pt x="2418538" y="1616523"/>
                  </a:lnTo>
                  <a:lnTo>
                    <a:pt x="2472381" y="1617508"/>
                  </a:lnTo>
                  <a:lnTo>
                    <a:pt x="2528140" y="1618520"/>
                  </a:lnTo>
                  <a:lnTo>
                    <a:pt x="2585817" y="1619559"/>
                  </a:lnTo>
                  <a:lnTo>
                    <a:pt x="2645412" y="1620624"/>
                  </a:lnTo>
                  <a:lnTo>
                    <a:pt x="2706923" y="1621717"/>
                  </a:lnTo>
                  <a:lnTo>
                    <a:pt x="2770352" y="1622836"/>
                  </a:lnTo>
                  <a:lnTo>
                    <a:pt x="2835697" y="1623982"/>
                  </a:lnTo>
                  <a:lnTo>
                    <a:pt x="2902960" y="1625154"/>
                  </a:lnTo>
                  <a:lnTo>
                    <a:pt x="2972140" y="1626353"/>
                  </a:lnTo>
                  <a:lnTo>
                    <a:pt x="3043237" y="1627579"/>
                  </a:lnTo>
                </a:path>
              </a:pathLst>
            </a:custGeom>
            <a:ln w="14287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1197"/>
            </a:p>
          </p:txBody>
        </p:sp>
        <p:sp>
          <p:nvSpPr>
            <p:cNvPr id="9" name="object 9"/>
            <p:cNvSpPr/>
            <p:nvPr/>
          </p:nvSpPr>
          <p:spPr>
            <a:xfrm>
              <a:off x="4141457" y="2558503"/>
              <a:ext cx="2500630" cy="142875"/>
            </a:xfrm>
            <a:custGeom>
              <a:avLst/>
              <a:gdLst/>
              <a:ahLst/>
              <a:cxnLst/>
              <a:rect l="l" t="t" r="r" b="b"/>
              <a:pathLst>
                <a:path w="2500629" h="142875">
                  <a:moveTo>
                    <a:pt x="0" y="0"/>
                  </a:moveTo>
                  <a:lnTo>
                    <a:pt x="0" y="142875"/>
                  </a:lnTo>
                </a:path>
                <a:path w="2500629" h="142875">
                  <a:moveTo>
                    <a:pt x="357187" y="0"/>
                  </a:moveTo>
                  <a:lnTo>
                    <a:pt x="357187" y="142875"/>
                  </a:lnTo>
                </a:path>
                <a:path w="2500629" h="142875">
                  <a:moveTo>
                    <a:pt x="714375" y="0"/>
                  </a:moveTo>
                  <a:lnTo>
                    <a:pt x="714375" y="142875"/>
                  </a:lnTo>
                </a:path>
                <a:path w="2500629" h="142875">
                  <a:moveTo>
                    <a:pt x="1071562" y="0"/>
                  </a:moveTo>
                  <a:lnTo>
                    <a:pt x="1071562" y="142875"/>
                  </a:lnTo>
                </a:path>
                <a:path w="2500629" h="142875">
                  <a:moveTo>
                    <a:pt x="1428750" y="0"/>
                  </a:moveTo>
                  <a:lnTo>
                    <a:pt x="1428750" y="142875"/>
                  </a:lnTo>
                </a:path>
                <a:path w="2500629" h="142875">
                  <a:moveTo>
                    <a:pt x="1785937" y="0"/>
                  </a:moveTo>
                  <a:lnTo>
                    <a:pt x="1785937" y="142875"/>
                  </a:lnTo>
                </a:path>
                <a:path w="2500629" h="142875">
                  <a:moveTo>
                    <a:pt x="2143125" y="0"/>
                  </a:moveTo>
                  <a:lnTo>
                    <a:pt x="2143125" y="142875"/>
                  </a:lnTo>
                </a:path>
                <a:path w="2500629" h="142875">
                  <a:moveTo>
                    <a:pt x="2500312" y="0"/>
                  </a:moveTo>
                  <a:lnTo>
                    <a:pt x="2500312" y="142875"/>
                  </a:lnTo>
                </a:path>
              </a:pathLst>
            </a:custGeom>
            <a:ln w="14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97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964087" y="1358826"/>
            <a:ext cx="168316" cy="763448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0860">
              <a:lnSpc>
                <a:spcPts val="1360"/>
              </a:lnSpc>
            </a:pPr>
            <a:r>
              <a:rPr sz="1154" b="1" i="1" dirty="0"/>
              <a:t>Frequency</a:t>
            </a:r>
            <a:endParaRPr sz="1154"/>
          </a:p>
        </p:txBody>
      </p:sp>
      <p:sp>
        <p:nvSpPr>
          <p:cNvPr id="11" name="object 11"/>
          <p:cNvSpPr txBox="1"/>
          <p:nvPr/>
        </p:nvSpPr>
        <p:spPr>
          <a:xfrm>
            <a:off x="3498763" y="2444160"/>
            <a:ext cx="1931426" cy="415679"/>
          </a:xfrm>
          <a:prstGeom prst="rect">
            <a:avLst/>
          </a:prstGeom>
        </p:spPr>
        <p:txBody>
          <a:bodyPr vert="horz" wrap="square" lIns="0" tIns="61901" rIns="0" bIns="0" rtlCol="0">
            <a:spAutoFit/>
          </a:bodyPr>
          <a:lstStyle/>
          <a:p>
            <a:pPr marL="10860">
              <a:spcBef>
                <a:spcPts val="487"/>
              </a:spcBef>
              <a:tabLst>
                <a:tab pos="316019" algn="l"/>
                <a:tab pos="621179" algn="l"/>
                <a:tab pos="926881" algn="l"/>
                <a:tab pos="1206520" algn="l"/>
                <a:tab pos="1512223" algn="l"/>
                <a:tab pos="1817383" algn="l"/>
              </a:tabLst>
            </a:pPr>
            <a:r>
              <a:rPr sz="641" b="1" i="1" spc="17" dirty="0">
                <a:latin typeface="Courier New"/>
                <a:cs typeface="Courier New"/>
              </a:rPr>
              <a:t>2	4	6	8	10	12	14</a:t>
            </a:r>
            <a:endParaRPr sz="641">
              <a:latin typeface="Courier New"/>
              <a:cs typeface="Courier New"/>
            </a:endParaRPr>
          </a:p>
          <a:p>
            <a:pPr marL="170498">
              <a:spcBef>
                <a:spcPts val="641"/>
              </a:spcBef>
            </a:pPr>
            <a:r>
              <a:rPr sz="1154" b="1" i="1" dirty="0"/>
              <a:t>CPU</a:t>
            </a:r>
            <a:r>
              <a:rPr sz="1154" b="1" i="1" spc="-26" dirty="0"/>
              <a:t> </a:t>
            </a:r>
            <a:r>
              <a:rPr sz="1154" b="1" i="1" dirty="0"/>
              <a:t>Burst</a:t>
            </a:r>
            <a:r>
              <a:rPr sz="1154" b="1" i="1" spc="-21" dirty="0"/>
              <a:t> </a:t>
            </a:r>
            <a:r>
              <a:rPr sz="1154" b="1" i="1" dirty="0"/>
              <a:t>Duration</a:t>
            </a:r>
            <a:r>
              <a:rPr sz="1154" b="1" i="1" spc="-21" dirty="0"/>
              <a:t> </a:t>
            </a:r>
            <a:r>
              <a:rPr sz="1154" b="1" i="1" dirty="0"/>
              <a:t>(ms)</a:t>
            </a:r>
            <a:endParaRPr sz="1154"/>
          </a:p>
        </p:txBody>
      </p:sp>
      <p:sp>
        <p:nvSpPr>
          <p:cNvPr id="12" name="object 12"/>
          <p:cNvSpPr txBox="1"/>
          <p:nvPr/>
        </p:nvSpPr>
        <p:spPr>
          <a:xfrm>
            <a:off x="5611230" y="2491197"/>
            <a:ext cx="124888" cy="113421"/>
          </a:xfrm>
          <a:prstGeom prst="rect">
            <a:avLst/>
          </a:prstGeom>
        </p:spPr>
        <p:txBody>
          <a:bodyPr vert="horz" wrap="square" lIns="0" tIns="14661" rIns="0" bIns="0" rtlCol="0">
            <a:spAutoFit/>
          </a:bodyPr>
          <a:lstStyle/>
          <a:p>
            <a:pPr marL="10860">
              <a:spcBef>
                <a:spcPts val="115"/>
              </a:spcBef>
            </a:pPr>
            <a:r>
              <a:rPr sz="641" b="1" i="1" spc="17" dirty="0">
                <a:latin typeface="Courier New"/>
                <a:cs typeface="Courier New"/>
              </a:rPr>
              <a:t>16</a:t>
            </a:r>
            <a:endParaRPr sz="641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6035" y="3042458"/>
            <a:ext cx="7735476" cy="2928845"/>
          </a:xfrm>
          <a:prstGeom prst="rect">
            <a:avLst/>
          </a:prstGeom>
        </p:spPr>
        <p:txBody>
          <a:bodyPr vert="horz" wrap="square" lIns="0" tIns="10317" rIns="0" bIns="0" rtlCol="0">
            <a:spAutoFit/>
          </a:bodyPr>
          <a:lstStyle/>
          <a:p>
            <a:pPr marL="343169" marR="4344" indent="-220453">
              <a:lnSpc>
                <a:spcPct val="100800"/>
              </a:lnSpc>
              <a:spcBef>
                <a:spcPts val="81"/>
              </a:spcBef>
              <a:buFont typeface="Lucida Sans Unicode"/>
              <a:buChar char="•"/>
              <a:tabLst>
                <a:tab pos="343712" algn="l"/>
              </a:tabLst>
            </a:pPr>
            <a:r>
              <a:rPr sz="1753" spc="51" dirty="0">
                <a:solidFill>
                  <a:srgbClr val="231F20"/>
                </a:solidFill>
                <a:latin typeface="Tahoma"/>
                <a:cs typeface="Tahoma"/>
              </a:rPr>
              <a:t>CPU-I/O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4" dirty="0">
                <a:solidFill>
                  <a:srgbClr val="231F20"/>
                </a:solidFill>
                <a:latin typeface="Tahoma"/>
                <a:cs typeface="Tahoma"/>
              </a:rPr>
              <a:t>Burst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43" dirty="0">
                <a:solidFill>
                  <a:srgbClr val="231F20"/>
                </a:solidFill>
                <a:latin typeface="Tahoma"/>
                <a:cs typeface="Tahoma"/>
              </a:rPr>
              <a:t>Cycle:</a:t>
            </a:r>
            <a:r>
              <a:rPr sz="1753" spc="239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77" dirty="0">
                <a:solidFill>
                  <a:srgbClr val="231F20"/>
                </a:solidFill>
                <a:latin typeface="Tahoma"/>
                <a:cs typeface="Tahoma"/>
              </a:rPr>
              <a:t>process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56" dirty="0">
                <a:solidFill>
                  <a:srgbClr val="231F20"/>
                </a:solidFill>
                <a:latin typeface="Tahoma"/>
                <a:cs typeface="Tahoma"/>
              </a:rPr>
              <a:t>execution</a:t>
            </a:r>
            <a:r>
              <a:rPr sz="1753" spc="4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51" dirty="0">
                <a:solidFill>
                  <a:srgbClr val="231F20"/>
                </a:solidFill>
                <a:latin typeface="Tahoma"/>
                <a:cs typeface="Tahoma"/>
              </a:rPr>
              <a:t>consists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47" dirty="0">
                <a:solidFill>
                  <a:srgbClr val="231F20"/>
                </a:solidFill>
                <a:latin typeface="Tahoma"/>
                <a:cs typeface="Tahoma"/>
              </a:rPr>
              <a:t>of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73" dirty="0">
                <a:solidFill>
                  <a:srgbClr val="231F20"/>
                </a:solidFill>
                <a:latin typeface="Tahoma"/>
                <a:cs typeface="Tahoma"/>
              </a:rPr>
              <a:t>an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60" dirty="0">
                <a:solidFill>
                  <a:srgbClr val="231F20"/>
                </a:solidFill>
                <a:latin typeface="Tahoma"/>
                <a:cs typeface="Tahoma"/>
              </a:rPr>
              <a:t>on-going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i="1" spc="47" dirty="0">
                <a:solidFill>
                  <a:srgbClr val="231F20"/>
                </a:solidFill>
                <a:latin typeface="Calibri"/>
                <a:cs typeface="Calibri"/>
              </a:rPr>
              <a:t>cycle</a:t>
            </a:r>
            <a:r>
              <a:rPr sz="1753" i="1" spc="3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53" spc="-47" dirty="0">
                <a:solidFill>
                  <a:srgbClr val="231F20"/>
                </a:solidFill>
                <a:latin typeface="Tahoma"/>
                <a:cs typeface="Tahoma"/>
              </a:rPr>
              <a:t>of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97" dirty="0">
                <a:solidFill>
                  <a:srgbClr val="231F20"/>
                </a:solidFill>
                <a:latin typeface="Tahoma"/>
                <a:cs typeface="Tahoma"/>
              </a:rPr>
              <a:t>CPU </a:t>
            </a:r>
            <a:r>
              <a:rPr sz="1753" spc="-534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56" dirty="0">
                <a:solidFill>
                  <a:srgbClr val="231F20"/>
                </a:solidFill>
                <a:latin typeface="Tahoma"/>
                <a:cs typeface="Tahoma"/>
              </a:rPr>
              <a:t>execution,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34" dirty="0">
                <a:solidFill>
                  <a:srgbClr val="231F20"/>
                </a:solidFill>
                <a:latin typeface="Tahoma"/>
                <a:cs typeface="Tahoma"/>
              </a:rPr>
              <a:t>I/O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38" dirty="0">
                <a:solidFill>
                  <a:srgbClr val="231F20"/>
                </a:solidFill>
                <a:latin typeface="Tahoma"/>
                <a:cs typeface="Tahoma"/>
              </a:rPr>
              <a:t>wait,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97" dirty="0">
                <a:solidFill>
                  <a:srgbClr val="231F20"/>
                </a:solidFill>
                <a:latin typeface="Tahoma"/>
                <a:cs typeface="Tahoma"/>
              </a:rPr>
              <a:t>CPU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56" dirty="0">
                <a:solidFill>
                  <a:srgbClr val="231F20"/>
                </a:solidFill>
                <a:latin typeface="Tahoma"/>
                <a:cs typeface="Tahoma"/>
              </a:rPr>
              <a:t>execution,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43" dirty="0">
                <a:solidFill>
                  <a:srgbClr val="231F20"/>
                </a:solidFill>
                <a:latin typeface="Tahoma"/>
                <a:cs typeface="Tahoma"/>
              </a:rPr>
              <a:t>.</a:t>
            </a:r>
            <a:r>
              <a:rPr sz="1753" spc="-4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43" dirty="0">
                <a:solidFill>
                  <a:srgbClr val="231F20"/>
                </a:solidFill>
                <a:latin typeface="Tahoma"/>
                <a:cs typeface="Tahoma"/>
              </a:rPr>
              <a:t>.</a:t>
            </a:r>
            <a:r>
              <a:rPr sz="1753" spc="-4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43" dirty="0">
                <a:solidFill>
                  <a:srgbClr val="231F20"/>
                </a:solidFill>
                <a:latin typeface="Tahoma"/>
                <a:cs typeface="Tahoma"/>
              </a:rPr>
              <a:t>.</a:t>
            </a:r>
            <a:endParaRPr sz="1753">
              <a:latin typeface="Tahoma"/>
              <a:cs typeface="Tahoma"/>
            </a:endParaRPr>
          </a:p>
          <a:p>
            <a:pPr marL="343169" indent="-220996">
              <a:spcBef>
                <a:spcPts val="932"/>
              </a:spcBef>
              <a:buFont typeface="Lucida Sans Unicode"/>
              <a:buChar char="•"/>
              <a:tabLst>
                <a:tab pos="343712" algn="l"/>
              </a:tabLst>
            </a:pPr>
            <a:r>
              <a:rPr sz="1753" spc="-60" dirty="0">
                <a:solidFill>
                  <a:srgbClr val="231F20"/>
                </a:solidFill>
                <a:latin typeface="Tahoma"/>
                <a:cs typeface="Tahoma"/>
              </a:rPr>
              <a:t>Processes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56" dirty="0">
                <a:solidFill>
                  <a:srgbClr val="231F20"/>
                </a:solidFill>
                <a:latin typeface="Tahoma"/>
                <a:cs typeface="Tahoma"/>
              </a:rPr>
              <a:t>can</a:t>
            </a:r>
            <a:r>
              <a:rPr sz="1753" spc="4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77" dirty="0">
                <a:solidFill>
                  <a:srgbClr val="231F20"/>
                </a:solidFill>
                <a:latin typeface="Tahoma"/>
                <a:cs typeface="Tahoma"/>
              </a:rPr>
              <a:t>be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64" dirty="0">
                <a:solidFill>
                  <a:srgbClr val="231F20"/>
                </a:solidFill>
                <a:latin typeface="Tahoma"/>
                <a:cs typeface="Tahoma"/>
              </a:rPr>
              <a:t>described</a:t>
            </a:r>
            <a:r>
              <a:rPr sz="1753" spc="4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90" dirty="0">
                <a:solidFill>
                  <a:srgbClr val="231F20"/>
                </a:solidFill>
                <a:latin typeface="Tahoma"/>
                <a:cs typeface="Tahoma"/>
              </a:rPr>
              <a:t>as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64" dirty="0">
                <a:solidFill>
                  <a:srgbClr val="231F20"/>
                </a:solidFill>
                <a:latin typeface="Tahoma"/>
                <a:cs typeface="Tahoma"/>
              </a:rPr>
              <a:t>either:</a:t>
            </a:r>
            <a:endParaRPr sz="1753">
              <a:latin typeface="Tahoma"/>
              <a:cs typeface="Tahoma"/>
            </a:endParaRPr>
          </a:p>
          <a:p>
            <a:pPr marL="580998" marR="28778" lvl="1" indent="-282897">
              <a:lnSpc>
                <a:spcPct val="100800"/>
              </a:lnSpc>
              <a:spcBef>
                <a:spcPts val="743"/>
              </a:spcBef>
              <a:buClr>
                <a:srgbClr val="231F20"/>
              </a:buClr>
              <a:buAutoNum type="arabicPeriod"/>
              <a:tabLst>
                <a:tab pos="581541" algn="l"/>
              </a:tabLst>
            </a:pPr>
            <a:r>
              <a:rPr sz="1753" spc="-34" dirty="0">
                <a:solidFill>
                  <a:srgbClr val="000098"/>
                </a:solidFill>
                <a:latin typeface="Tahoma"/>
                <a:cs typeface="Tahoma"/>
              </a:rPr>
              <a:t>I/O-bound</a:t>
            </a:r>
            <a:r>
              <a:rPr sz="1753" spc="-34" dirty="0">
                <a:solidFill>
                  <a:srgbClr val="231F20"/>
                </a:solidFill>
                <a:latin typeface="Tahoma"/>
                <a:cs typeface="Tahoma"/>
              </a:rPr>
              <a:t>:</a:t>
            </a:r>
            <a:r>
              <a:rPr sz="1753" spc="23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81" dirty="0">
                <a:solidFill>
                  <a:srgbClr val="231F20"/>
                </a:solidFill>
                <a:latin typeface="Tahoma"/>
                <a:cs typeface="Tahoma"/>
              </a:rPr>
              <a:t>spends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90" dirty="0">
                <a:solidFill>
                  <a:srgbClr val="231F20"/>
                </a:solidFill>
                <a:latin typeface="Tahoma"/>
                <a:cs typeface="Tahoma"/>
              </a:rPr>
              <a:t>more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34" dirty="0">
                <a:solidFill>
                  <a:srgbClr val="231F20"/>
                </a:solidFill>
                <a:latin typeface="Tahoma"/>
                <a:cs typeface="Tahoma"/>
              </a:rPr>
              <a:t>time</a:t>
            </a:r>
            <a:r>
              <a:rPr sz="1753" spc="34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56" dirty="0">
                <a:solidFill>
                  <a:srgbClr val="231F20"/>
                </a:solidFill>
                <a:latin typeface="Tahoma"/>
                <a:cs typeface="Tahoma"/>
              </a:rPr>
              <a:t>doing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34" dirty="0">
                <a:solidFill>
                  <a:srgbClr val="231F20"/>
                </a:solidFill>
                <a:latin typeface="Tahoma"/>
                <a:cs typeface="Tahoma"/>
              </a:rPr>
              <a:t>I/O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38" dirty="0">
                <a:solidFill>
                  <a:srgbClr val="231F20"/>
                </a:solidFill>
                <a:latin typeface="Tahoma"/>
                <a:cs typeface="Tahoma"/>
              </a:rPr>
              <a:t>than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43" dirty="0">
                <a:solidFill>
                  <a:srgbClr val="231F20"/>
                </a:solidFill>
                <a:latin typeface="Tahoma"/>
                <a:cs typeface="Tahoma"/>
              </a:rPr>
              <a:t>computation;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81" dirty="0">
                <a:solidFill>
                  <a:srgbClr val="231F20"/>
                </a:solidFill>
                <a:latin typeface="Tahoma"/>
                <a:cs typeface="Tahoma"/>
              </a:rPr>
              <a:t>has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68" dirty="0">
                <a:solidFill>
                  <a:srgbClr val="231F20"/>
                </a:solidFill>
                <a:latin typeface="Tahoma"/>
                <a:cs typeface="Tahoma"/>
              </a:rPr>
              <a:t>many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56" dirty="0">
                <a:solidFill>
                  <a:srgbClr val="231F20"/>
                </a:solidFill>
                <a:latin typeface="Tahoma"/>
                <a:cs typeface="Tahoma"/>
              </a:rPr>
              <a:t>short </a:t>
            </a:r>
            <a:r>
              <a:rPr sz="1753" spc="-534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97" dirty="0">
                <a:solidFill>
                  <a:srgbClr val="231F20"/>
                </a:solidFill>
                <a:latin typeface="Tahoma"/>
                <a:cs typeface="Tahoma"/>
              </a:rPr>
              <a:t>CPU</a:t>
            </a:r>
            <a:r>
              <a:rPr sz="1753" spc="34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51" dirty="0">
                <a:solidFill>
                  <a:srgbClr val="231F20"/>
                </a:solidFill>
                <a:latin typeface="Tahoma"/>
                <a:cs typeface="Tahoma"/>
              </a:rPr>
              <a:t>bursts.</a:t>
            </a:r>
            <a:endParaRPr sz="1753">
              <a:latin typeface="Tahoma"/>
              <a:cs typeface="Tahoma"/>
            </a:endParaRPr>
          </a:p>
          <a:p>
            <a:pPr marL="580998" marR="33122" lvl="1" indent="-282897">
              <a:lnSpc>
                <a:spcPct val="100800"/>
              </a:lnSpc>
              <a:spcBef>
                <a:spcPts val="291"/>
              </a:spcBef>
              <a:buClr>
                <a:srgbClr val="231F20"/>
              </a:buClr>
              <a:buAutoNum type="arabicPeriod"/>
              <a:tabLst>
                <a:tab pos="581541" algn="l"/>
              </a:tabLst>
            </a:pPr>
            <a:r>
              <a:rPr sz="1753" spc="-17" dirty="0">
                <a:solidFill>
                  <a:srgbClr val="000098"/>
                </a:solidFill>
                <a:latin typeface="Tahoma"/>
                <a:cs typeface="Tahoma"/>
              </a:rPr>
              <a:t>CPU-bound</a:t>
            </a:r>
            <a:r>
              <a:rPr sz="1753" spc="-17" dirty="0">
                <a:solidFill>
                  <a:srgbClr val="231F20"/>
                </a:solidFill>
                <a:latin typeface="Tahoma"/>
                <a:cs typeface="Tahoma"/>
              </a:rPr>
              <a:t>:</a:t>
            </a:r>
            <a:r>
              <a:rPr sz="1753" spc="239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81" dirty="0">
                <a:solidFill>
                  <a:srgbClr val="231F20"/>
                </a:solidFill>
                <a:latin typeface="Tahoma"/>
                <a:cs typeface="Tahoma"/>
              </a:rPr>
              <a:t>spends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90" dirty="0">
                <a:solidFill>
                  <a:srgbClr val="231F20"/>
                </a:solidFill>
                <a:latin typeface="Tahoma"/>
                <a:cs typeface="Tahoma"/>
              </a:rPr>
              <a:t>more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34" dirty="0">
                <a:solidFill>
                  <a:srgbClr val="231F20"/>
                </a:solidFill>
                <a:latin typeface="Tahoma"/>
                <a:cs typeface="Tahoma"/>
              </a:rPr>
              <a:t>time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56" dirty="0">
                <a:solidFill>
                  <a:srgbClr val="231F20"/>
                </a:solidFill>
                <a:latin typeface="Tahoma"/>
                <a:cs typeface="Tahoma"/>
              </a:rPr>
              <a:t>doing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47" dirty="0">
                <a:solidFill>
                  <a:srgbClr val="231F20"/>
                </a:solidFill>
                <a:latin typeface="Tahoma"/>
                <a:cs typeface="Tahoma"/>
              </a:rPr>
              <a:t>computations;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81" dirty="0">
                <a:solidFill>
                  <a:srgbClr val="231F20"/>
                </a:solidFill>
                <a:latin typeface="Tahoma"/>
                <a:cs typeface="Tahoma"/>
              </a:rPr>
              <a:t>has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86" dirty="0">
                <a:solidFill>
                  <a:srgbClr val="231F20"/>
                </a:solidFill>
                <a:latin typeface="Tahoma"/>
                <a:cs typeface="Tahoma"/>
              </a:rPr>
              <a:t>few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73" dirty="0">
                <a:solidFill>
                  <a:srgbClr val="231F20"/>
                </a:solidFill>
                <a:latin typeface="Tahoma"/>
                <a:cs typeface="Tahoma"/>
              </a:rPr>
              <a:t>very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51" dirty="0">
                <a:solidFill>
                  <a:srgbClr val="231F20"/>
                </a:solidFill>
                <a:latin typeface="Tahoma"/>
                <a:cs typeface="Tahoma"/>
              </a:rPr>
              <a:t>long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97" dirty="0">
                <a:solidFill>
                  <a:srgbClr val="231F20"/>
                </a:solidFill>
                <a:latin typeface="Tahoma"/>
                <a:cs typeface="Tahoma"/>
              </a:rPr>
              <a:t>CPU </a:t>
            </a:r>
            <a:r>
              <a:rPr sz="1753" spc="-534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51" dirty="0">
                <a:solidFill>
                  <a:srgbClr val="231F20"/>
                </a:solidFill>
                <a:latin typeface="Tahoma"/>
                <a:cs typeface="Tahoma"/>
              </a:rPr>
              <a:t>bursts.</a:t>
            </a:r>
            <a:endParaRPr sz="1753">
              <a:latin typeface="Tahoma"/>
              <a:cs typeface="Tahoma"/>
            </a:endParaRPr>
          </a:p>
          <a:p>
            <a:pPr marL="343169" indent="-220996">
              <a:spcBef>
                <a:spcPts val="932"/>
              </a:spcBef>
              <a:buFont typeface="Lucida Sans Unicode"/>
              <a:buChar char="•"/>
              <a:tabLst>
                <a:tab pos="343712" algn="l"/>
              </a:tabLst>
            </a:pPr>
            <a:r>
              <a:rPr sz="1753" spc="-68" dirty="0">
                <a:solidFill>
                  <a:srgbClr val="231F20"/>
                </a:solidFill>
                <a:latin typeface="Tahoma"/>
                <a:cs typeface="Tahoma"/>
              </a:rPr>
              <a:t>Observe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51" dirty="0">
                <a:solidFill>
                  <a:srgbClr val="231F20"/>
                </a:solidFill>
                <a:latin typeface="Tahoma"/>
                <a:cs typeface="Tahoma"/>
              </a:rPr>
              <a:t>most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90" dirty="0">
                <a:solidFill>
                  <a:srgbClr val="231F20"/>
                </a:solidFill>
                <a:latin typeface="Tahoma"/>
                <a:cs typeface="Tahoma"/>
              </a:rPr>
              <a:t>processes</a:t>
            </a:r>
            <a:r>
              <a:rPr sz="1753" spc="4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73" dirty="0">
                <a:solidFill>
                  <a:srgbClr val="231F20"/>
                </a:solidFill>
                <a:latin typeface="Tahoma"/>
                <a:cs typeface="Tahoma"/>
              </a:rPr>
              <a:t>execute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60" dirty="0">
                <a:solidFill>
                  <a:srgbClr val="231F20"/>
                </a:solidFill>
                <a:latin typeface="Tahoma"/>
                <a:cs typeface="Tahoma"/>
              </a:rPr>
              <a:t>for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13" dirty="0">
                <a:solidFill>
                  <a:srgbClr val="231F20"/>
                </a:solidFill>
                <a:latin typeface="Tahoma"/>
                <a:cs typeface="Tahoma"/>
              </a:rPr>
              <a:t>at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51" dirty="0">
                <a:solidFill>
                  <a:srgbClr val="231F20"/>
                </a:solidFill>
                <a:latin typeface="Tahoma"/>
                <a:cs typeface="Tahoma"/>
              </a:rPr>
              <a:t>most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73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86" dirty="0">
                <a:solidFill>
                  <a:srgbClr val="231F20"/>
                </a:solidFill>
                <a:latin typeface="Tahoma"/>
                <a:cs typeface="Tahoma"/>
              </a:rPr>
              <a:t>few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47" dirty="0">
                <a:solidFill>
                  <a:srgbClr val="231F20"/>
                </a:solidFill>
                <a:latin typeface="Tahoma"/>
                <a:cs typeface="Tahoma"/>
              </a:rPr>
              <a:t>milliseconds</a:t>
            </a:r>
            <a:r>
              <a:rPr sz="1753" spc="4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77" dirty="0">
                <a:solidFill>
                  <a:srgbClr val="231F20"/>
                </a:solidFill>
                <a:latin typeface="Tahoma"/>
                <a:cs typeface="Tahoma"/>
              </a:rPr>
              <a:t>before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30" dirty="0">
                <a:solidFill>
                  <a:srgbClr val="231F20"/>
                </a:solidFill>
                <a:latin typeface="Tahoma"/>
                <a:cs typeface="Tahoma"/>
              </a:rPr>
              <a:t>blocking</a:t>
            </a:r>
            <a:endParaRPr sz="1753">
              <a:latin typeface="Tahoma"/>
              <a:cs typeface="Tahoma"/>
            </a:endParaRPr>
          </a:p>
          <a:p>
            <a:pPr marL="10860">
              <a:spcBef>
                <a:spcPts val="932"/>
              </a:spcBef>
            </a:pPr>
            <a:r>
              <a:rPr sz="1753" spc="120" dirty="0">
                <a:solidFill>
                  <a:srgbClr val="231F20"/>
                </a:solidFill>
                <a:latin typeface="Lucida Sans Unicode"/>
                <a:cs typeface="Lucida Sans Unicode"/>
              </a:rPr>
              <a:t>⇒</a:t>
            </a:r>
            <a:r>
              <a:rPr sz="1753" spc="29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753" spc="-103" dirty="0">
                <a:solidFill>
                  <a:srgbClr val="231F20"/>
                </a:solidFill>
                <a:latin typeface="Tahoma"/>
                <a:cs typeface="Tahoma"/>
              </a:rPr>
              <a:t>need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47" dirty="0">
                <a:solidFill>
                  <a:srgbClr val="231F20"/>
                </a:solidFill>
                <a:latin typeface="Tahoma"/>
                <a:cs typeface="Tahoma"/>
              </a:rPr>
              <a:t>multiprogramming</a:t>
            </a:r>
            <a:r>
              <a:rPr sz="1753" spc="4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9" dirty="0">
                <a:solidFill>
                  <a:srgbClr val="231F20"/>
                </a:solidFill>
                <a:latin typeface="Tahoma"/>
                <a:cs typeface="Tahoma"/>
              </a:rPr>
              <a:t>to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34" dirty="0">
                <a:solidFill>
                  <a:srgbClr val="231F20"/>
                </a:solidFill>
                <a:latin typeface="Tahoma"/>
                <a:cs typeface="Tahoma"/>
              </a:rPr>
              <a:t>obtain</a:t>
            </a:r>
            <a:r>
              <a:rPr sz="1753" spc="4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64" dirty="0">
                <a:solidFill>
                  <a:srgbClr val="231F20"/>
                </a:solidFill>
                <a:latin typeface="Tahoma"/>
                <a:cs typeface="Tahoma"/>
              </a:rPr>
              <a:t>decent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47" dirty="0">
                <a:solidFill>
                  <a:srgbClr val="231F20"/>
                </a:solidFill>
                <a:latin typeface="Tahoma"/>
                <a:cs typeface="Tahoma"/>
              </a:rPr>
              <a:t>overall</a:t>
            </a:r>
            <a:r>
              <a:rPr sz="1753" spc="4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97" dirty="0">
                <a:solidFill>
                  <a:srgbClr val="231F20"/>
                </a:solidFill>
                <a:latin typeface="Tahoma"/>
                <a:cs typeface="Tahoma"/>
              </a:rPr>
              <a:t>CPU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13" dirty="0">
                <a:solidFill>
                  <a:srgbClr val="231F20"/>
                </a:solidFill>
                <a:latin typeface="Tahoma"/>
                <a:cs typeface="Tahoma"/>
              </a:rPr>
              <a:t>utilization.</a:t>
            </a:r>
            <a:endParaRPr sz="1753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08963" y="6376467"/>
            <a:ext cx="7985796" cy="0"/>
          </a:xfrm>
          <a:custGeom>
            <a:avLst/>
            <a:gdLst/>
            <a:ahLst/>
            <a:cxnLst/>
            <a:rect l="l" t="t" r="r" b="b"/>
            <a:pathLst>
              <a:path w="9338945">
                <a:moveTo>
                  <a:pt x="0" y="0"/>
                </a:moveTo>
                <a:lnTo>
                  <a:pt x="9338424" y="0"/>
                </a:lnTo>
              </a:path>
            </a:pathLst>
          </a:custGeom>
          <a:ln w="1268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97"/>
          </a:p>
        </p:txBody>
      </p:sp>
      <p:sp>
        <p:nvSpPr>
          <p:cNvPr id="15" name="object 15"/>
          <p:cNvSpPr txBox="1"/>
          <p:nvPr/>
        </p:nvSpPr>
        <p:spPr>
          <a:xfrm>
            <a:off x="298103" y="6425057"/>
            <a:ext cx="2221384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>
              <a:lnSpc>
                <a:spcPts val="1056"/>
              </a:lnSpc>
            </a:pPr>
            <a:r>
              <a:rPr sz="1026" spc="-26" dirty="0">
                <a:solidFill>
                  <a:srgbClr val="231F20"/>
                </a:solidFill>
                <a:latin typeface="Tahoma"/>
                <a:cs typeface="Tahoma"/>
              </a:rPr>
              <a:t>Operating</a:t>
            </a:r>
            <a:r>
              <a:rPr sz="1026" spc="1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026" spc="-43" dirty="0">
                <a:solidFill>
                  <a:srgbClr val="231F20"/>
                </a:solidFill>
                <a:latin typeface="Tahoma"/>
                <a:cs typeface="Tahoma"/>
              </a:rPr>
              <a:t>Systems</a:t>
            </a:r>
            <a:r>
              <a:rPr sz="1026" spc="1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026" spc="86" dirty="0">
                <a:solidFill>
                  <a:srgbClr val="231F20"/>
                </a:solidFill>
                <a:latin typeface="Tahoma"/>
                <a:cs typeface="Tahoma"/>
              </a:rPr>
              <a:t>—</a:t>
            </a:r>
            <a:r>
              <a:rPr sz="1026" spc="1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026" spc="-30" dirty="0">
                <a:solidFill>
                  <a:srgbClr val="231F20"/>
                </a:solidFill>
                <a:latin typeface="Tahoma"/>
                <a:cs typeface="Tahoma"/>
              </a:rPr>
              <a:t>Process</a:t>
            </a:r>
            <a:r>
              <a:rPr sz="1026" spc="1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026" spc="-26" dirty="0">
                <a:solidFill>
                  <a:srgbClr val="231F20"/>
                </a:solidFill>
                <a:latin typeface="Tahoma"/>
                <a:cs typeface="Tahoma"/>
              </a:rPr>
              <a:t>Life-cycle</a:t>
            </a:r>
            <a:endParaRPr sz="1026">
              <a:latin typeface="Tahoma"/>
              <a:cs typeface="Tahoma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9509734" y="7281972"/>
            <a:ext cx="2286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231F20"/>
                </a:solidFill>
                <a:latin typeface="Tahoma"/>
                <a:ea typeface="+mn-ea"/>
                <a:cs typeface="Tahom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35"/>
              </a:lnSpc>
            </a:pPr>
            <a:fld id="{81D60167-4931-47E6-BA6A-407CBD079E47}" type="slidenum">
              <a:rPr lang="en-IN" spc="-60" smtClean="0"/>
              <a:pPr marL="38100">
                <a:lnSpc>
                  <a:spcPts val="1235"/>
                </a:lnSpc>
              </a:pPr>
              <a:t>100</a:t>
            </a:fld>
            <a:endParaRPr spc="-5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Scheduler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44" y="1638049"/>
            <a:ext cx="8525469" cy="460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53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Dispatcher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60" y="1909224"/>
            <a:ext cx="8354591" cy="312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7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103" y="230224"/>
            <a:ext cx="8007516" cy="703640"/>
          </a:xfrm>
          <a:prstGeom prst="rect">
            <a:avLst/>
          </a:prstGeom>
        </p:spPr>
        <p:txBody>
          <a:bodyPr spcFirstLastPara="1" vert="horz" wrap="square" lIns="0" tIns="13575" rIns="0" bIns="0" rtlCol="0" anchor="ctr" anchorCtr="0">
            <a:spAutoFit/>
          </a:bodyPr>
          <a:lstStyle/>
          <a:p>
            <a:pPr marL="10860">
              <a:spcBef>
                <a:spcPts val="107"/>
              </a:spcBef>
              <a:tabLst>
                <a:tab pos="7996049" algn="l"/>
              </a:tabLst>
            </a:pPr>
            <a:r>
              <a:rPr dirty="0"/>
              <a:t>Scheduling</a:t>
            </a:r>
            <a:r>
              <a:rPr spc="180" dirty="0"/>
              <a:t> </a:t>
            </a:r>
            <a:r>
              <a:rPr spc="51" dirty="0"/>
              <a:t>Criteria	</a:t>
            </a:r>
          </a:p>
        </p:txBody>
      </p:sp>
      <p:sp>
        <p:nvSpPr>
          <p:cNvPr id="4" name="object 4"/>
          <p:cNvSpPr/>
          <p:nvPr/>
        </p:nvSpPr>
        <p:spPr>
          <a:xfrm>
            <a:off x="308963" y="6376467"/>
            <a:ext cx="7985796" cy="0"/>
          </a:xfrm>
          <a:custGeom>
            <a:avLst/>
            <a:gdLst/>
            <a:ahLst/>
            <a:cxnLst/>
            <a:rect l="l" t="t" r="r" b="b"/>
            <a:pathLst>
              <a:path w="9338945">
                <a:moveTo>
                  <a:pt x="0" y="0"/>
                </a:moveTo>
                <a:lnTo>
                  <a:pt x="9338424" y="0"/>
                </a:lnTo>
              </a:path>
            </a:pathLst>
          </a:custGeom>
          <a:ln w="1268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97"/>
          </a:p>
        </p:txBody>
      </p:sp>
      <p:sp>
        <p:nvSpPr>
          <p:cNvPr id="5" name="object 5"/>
          <p:cNvSpPr txBox="1"/>
          <p:nvPr/>
        </p:nvSpPr>
        <p:spPr>
          <a:xfrm>
            <a:off x="298103" y="6425057"/>
            <a:ext cx="214265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>
              <a:lnSpc>
                <a:spcPts val="1056"/>
              </a:lnSpc>
            </a:pPr>
            <a:r>
              <a:rPr sz="1026" spc="-26" dirty="0">
                <a:solidFill>
                  <a:srgbClr val="231F20"/>
                </a:solidFill>
                <a:latin typeface="Tahoma"/>
                <a:cs typeface="Tahoma"/>
              </a:rPr>
              <a:t>Operating</a:t>
            </a:r>
            <a:r>
              <a:rPr sz="1026" spc="1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026" spc="-43" dirty="0">
                <a:solidFill>
                  <a:srgbClr val="231F20"/>
                </a:solidFill>
                <a:latin typeface="Tahoma"/>
                <a:cs typeface="Tahoma"/>
              </a:rPr>
              <a:t>Systems</a:t>
            </a:r>
            <a:r>
              <a:rPr sz="1026" spc="1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026" spc="86" dirty="0">
                <a:solidFill>
                  <a:srgbClr val="231F20"/>
                </a:solidFill>
                <a:latin typeface="Tahoma"/>
                <a:cs typeface="Tahoma"/>
              </a:rPr>
              <a:t>—</a:t>
            </a:r>
            <a:r>
              <a:rPr sz="1026" spc="1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026" spc="47" dirty="0">
                <a:solidFill>
                  <a:srgbClr val="231F20"/>
                </a:solidFill>
                <a:latin typeface="Tahoma"/>
                <a:cs typeface="Tahoma"/>
              </a:rPr>
              <a:t>CPU</a:t>
            </a:r>
            <a:r>
              <a:rPr sz="1026" spc="1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026" spc="-34" dirty="0">
                <a:solidFill>
                  <a:srgbClr val="231F20"/>
                </a:solidFill>
                <a:latin typeface="Tahoma"/>
                <a:cs typeface="Tahoma"/>
              </a:rPr>
              <a:t>Scheduling</a:t>
            </a:r>
            <a:endParaRPr sz="1026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9509734" y="7281972"/>
            <a:ext cx="2286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231F20"/>
                </a:solidFill>
                <a:latin typeface="Tahoma"/>
                <a:ea typeface="+mn-ea"/>
                <a:cs typeface="Tahom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35"/>
              </a:lnSpc>
            </a:pPr>
            <a:fld id="{81D60167-4931-47E6-BA6A-407CBD079E47}" type="slidenum">
              <a:rPr lang="en-IN" spc="-60" smtClean="0"/>
              <a:pPr marL="38100">
                <a:lnSpc>
                  <a:spcPts val="1235"/>
                </a:lnSpc>
              </a:pPr>
              <a:t>103</a:t>
            </a:fld>
            <a:endParaRPr spc="-5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49" y="2106658"/>
            <a:ext cx="8764223" cy="36892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Algorithm Optimization Criteria</a:t>
            </a:r>
          </a:p>
        </p:txBody>
      </p:sp>
      <p:sp>
        <p:nvSpPr>
          <p:cNvPr id="3" name="Rectangle 2"/>
          <p:cNvSpPr/>
          <p:nvPr/>
        </p:nvSpPr>
        <p:spPr>
          <a:xfrm>
            <a:off x="407963" y="2096086"/>
            <a:ext cx="645003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Max CPU utilization </a:t>
            </a:r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Max </a:t>
            </a:r>
            <a:r>
              <a:rPr lang="en-US" sz="3200" dirty="0"/>
              <a:t>throughput </a:t>
            </a:r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Min </a:t>
            </a:r>
            <a:r>
              <a:rPr lang="en-US" sz="3200" dirty="0"/>
              <a:t>turnaround time </a:t>
            </a:r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Min </a:t>
            </a:r>
            <a:r>
              <a:rPr lang="en-US" sz="3200" dirty="0"/>
              <a:t>waiting time </a:t>
            </a:r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Min </a:t>
            </a:r>
            <a:r>
              <a:rPr lang="en-US" sz="3200" dirty="0"/>
              <a:t>response time</a:t>
            </a:r>
          </a:p>
        </p:txBody>
      </p:sp>
    </p:spTree>
    <p:extLst>
      <p:ext uri="{BB962C8B-B14F-4D97-AF65-F5344CB8AC3E}">
        <p14:creationId xmlns:p14="http://schemas.microsoft.com/office/powerpoint/2010/main" val="229239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CPU Scheduling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07963" y="2096086"/>
            <a:ext cx="776536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First Come First Serve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Shortest Job First-Non-Preemptive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Shortest Job </a:t>
            </a:r>
            <a:r>
              <a:rPr lang="en-US" sz="3200" dirty="0" smtClean="0"/>
              <a:t>First-Preemptive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Round Robin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Priority Scheduling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2004646" y="5527517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https://www.youtube.com/watch?v=AiVKIdGheEU&amp;list=PLIY8eNdw5tW_lHyageTADFKBt9weJXndE&amp;index=1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92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81" y="228600"/>
            <a:ext cx="8472319" cy="408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8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7887801" cy="498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95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50" y="1707745"/>
            <a:ext cx="6972713" cy="422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37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56" y="1862467"/>
            <a:ext cx="8164064" cy="484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41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1"/>
          <p:cNvSpPr txBox="1">
            <a:spLocks noGrp="1"/>
          </p:cNvSpPr>
          <p:nvPr>
            <p:ph type="title"/>
          </p:nvPr>
        </p:nvSpPr>
        <p:spPr>
          <a:xfrm>
            <a:off x="1400175" y="295275"/>
            <a:ext cx="634365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 sz="4400" b="0" i="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Common Functions of Interrupts</a:t>
            </a:r>
            <a:endParaRPr/>
          </a:p>
        </p:txBody>
      </p:sp>
      <p:sp>
        <p:nvSpPr>
          <p:cNvPr id="197" name="Google Shape;197;p11"/>
          <p:cNvSpPr txBox="1"/>
          <p:nvPr/>
        </p:nvSpPr>
        <p:spPr>
          <a:xfrm>
            <a:off x="885825" y="1989137"/>
            <a:ext cx="8007350" cy="303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02"/>
              <a:buFont typeface="Noto Sans Symbols"/>
              <a:buChar char="■"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Interrupt transfers control to the interrupt service routine generally,  through the </a:t>
            </a:r>
            <a:r>
              <a:rPr lang="en-US" sz="1800" b="1" i="0" u="none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interrupt vector</a:t>
            </a: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which contains the addresses of all the  service routines.</a:t>
            </a:r>
            <a:endParaRPr/>
          </a:p>
          <a:p>
            <a:pPr marL="355600" marR="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700"/>
              <a:buFont typeface="Noto Sans Symbols"/>
              <a:buNone/>
            </a:pPr>
            <a:endParaRPr sz="17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02"/>
              <a:buFont typeface="Noto Sans Symbols"/>
              <a:buChar char="■"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Interrupt architecture must save the address of the interrupted  instruction.</a:t>
            </a:r>
            <a:endParaRPr/>
          </a:p>
          <a:p>
            <a:pPr marL="355600" marR="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700"/>
              <a:buFont typeface="Noto Sans Symbols"/>
              <a:buNone/>
            </a:pPr>
            <a:endParaRPr sz="17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02"/>
              <a:buFont typeface="Noto Sans Symbols"/>
              <a:buChar char="■"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1800" b="1" i="0" u="none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trap </a:t>
            </a: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</a:t>
            </a:r>
            <a:r>
              <a:rPr lang="en-US" sz="1800" b="1" i="0" u="none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exception </a:t>
            </a: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a software-generated interrupt caused either  by an error or a user request.</a:t>
            </a:r>
            <a:endParaRPr/>
          </a:p>
          <a:p>
            <a:pPr marL="355600" marR="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700"/>
              <a:buFont typeface="Noto Sans Symbols"/>
              <a:buNone/>
            </a:pPr>
            <a:endParaRPr sz="17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02"/>
              <a:buFont typeface="Noto Sans Symbols"/>
              <a:buChar char="■"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operating system is </a:t>
            </a:r>
            <a:r>
              <a:rPr lang="en-US" sz="1800" b="1" i="0" u="none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interrupt driven.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 Job First Scheduling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53" y="228600"/>
            <a:ext cx="7392432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9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238" y="608429"/>
            <a:ext cx="7842123" cy="283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60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82222"/>
            <a:ext cx="7973538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3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Job First -Preemptive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4" y="0"/>
            <a:ext cx="8834511" cy="47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1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78923"/>
            <a:ext cx="7887801" cy="37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3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Round Robin Scheduling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28600"/>
            <a:ext cx="7516274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9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20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28600"/>
            <a:ext cx="7973538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0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Priority Scheduling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64" y="1748151"/>
            <a:ext cx="8021169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8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48125"/>
            <a:ext cx="8059275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34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2"/>
          <p:cNvSpPr txBox="1">
            <a:spLocks noGrp="1"/>
          </p:cNvSpPr>
          <p:nvPr>
            <p:ph type="title"/>
          </p:nvPr>
        </p:nvSpPr>
        <p:spPr>
          <a:xfrm>
            <a:off x="3176587" y="285750"/>
            <a:ext cx="3544887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 sz="4400" b="0" i="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Interrupt Handling</a:t>
            </a:r>
            <a:endParaRPr/>
          </a:p>
        </p:txBody>
      </p:sp>
      <p:sp>
        <p:nvSpPr>
          <p:cNvPr id="203" name="Google Shape;203;p12"/>
          <p:cNvSpPr txBox="1"/>
          <p:nvPr/>
        </p:nvSpPr>
        <p:spPr>
          <a:xfrm>
            <a:off x="868362" y="1773237"/>
            <a:ext cx="7880350" cy="313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02"/>
              <a:buFont typeface="Noto Sans Symbols"/>
              <a:buChar char="■"/>
            </a:pPr>
            <a:r>
              <a:rPr lang="en-US" sz="18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operating system preserves the state of the CPU by storing  registers and the program counter</a:t>
            </a:r>
            <a:endParaRPr dirty="0"/>
          </a:p>
          <a:p>
            <a:pPr marL="3556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2000"/>
              <a:buFont typeface="Noto Sans Symbols"/>
              <a:buNone/>
            </a:pPr>
            <a:endParaRPr sz="2000" b="0" i="0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993300"/>
              </a:buClr>
              <a:buSzPts val="1602"/>
              <a:buFont typeface="Noto Sans Symbols"/>
              <a:buChar char="■"/>
            </a:pPr>
            <a:r>
              <a:rPr lang="en-US" sz="18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Determines which type of interrupt has occurred:</a:t>
            </a:r>
            <a:endParaRPr dirty="0"/>
          </a:p>
          <a:p>
            <a:pPr marL="755650" marR="0" lvl="1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CC6600"/>
              </a:buClr>
              <a:buSzPts val="1458"/>
              <a:buFont typeface="Noto Sans Symbols"/>
              <a:buChar char="●"/>
            </a:pPr>
            <a:r>
              <a:rPr lang="en-US" sz="1800" b="1" i="0" u="none" strike="noStrike" cap="none" dirty="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polling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55650" marR="0" lvl="1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CC6600"/>
              </a:buClr>
              <a:buSzPts val="1458"/>
              <a:buFont typeface="Noto Sans Symbols"/>
              <a:buChar char="●"/>
            </a:pPr>
            <a:r>
              <a:rPr lang="en-US" sz="1800" b="1" i="0" u="none" strike="noStrike" cap="none" dirty="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vectored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interrupt system</a:t>
            </a:r>
            <a:endParaRPr dirty="0"/>
          </a:p>
          <a:p>
            <a:pPr marL="755650" marR="0" lvl="1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2000"/>
              <a:buFont typeface="Noto Sans Symbols"/>
              <a:buNone/>
            </a:pP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993300"/>
              </a:buClr>
              <a:buSzPts val="1602"/>
              <a:buFont typeface="Noto Sans Symbols"/>
              <a:buChar char="■"/>
            </a:pPr>
            <a:r>
              <a:rPr lang="en-US" sz="18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Separate segments of code determine what action should be taken for</a:t>
            </a:r>
            <a:endParaRPr dirty="0"/>
          </a:p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type of interrupt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43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3"/>
          <p:cNvSpPr txBox="1">
            <a:spLocks noGrp="1"/>
          </p:cNvSpPr>
          <p:nvPr>
            <p:ph type="title"/>
          </p:nvPr>
        </p:nvSpPr>
        <p:spPr>
          <a:xfrm>
            <a:off x="2844800" y="207962"/>
            <a:ext cx="4679950" cy="690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 sz="4400" b="0" i="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Interrupt Timeline</a:t>
            </a:r>
            <a:endParaRPr/>
          </a:p>
        </p:txBody>
      </p:sp>
      <p:pic>
        <p:nvPicPr>
          <p:cNvPr id="209" name="Google Shape;20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3625" y="1770062"/>
            <a:ext cx="7124700" cy="340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14" descr="operating systems - How to structure device driver software? - Computer 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1550" y="620712"/>
            <a:ext cx="7629525" cy="5545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5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dk2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20" name="Google Shape;220;p15" descr="interrupt driven i o cycle"/>
          <p:cNvPicPr preferRelativeResize="0"/>
          <p:nvPr/>
        </p:nvPicPr>
        <p:blipFill rotWithShape="1">
          <a:blip r:embed="rId3">
            <a:alphaModFix/>
          </a:blip>
          <a:srcRect l="17849" t="17198" r="20201" b="4402"/>
          <a:stretch/>
        </p:blipFill>
        <p:spPr>
          <a:xfrm>
            <a:off x="609600" y="330200"/>
            <a:ext cx="7813675" cy="6338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6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dk2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26" name="Google Shape;226;p16" descr="a kernel i o structure"/>
          <p:cNvPicPr preferRelativeResize="0"/>
          <p:nvPr/>
        </p:nvPicPr>
        <p:blipFill rotWithShape="1">
          <a:blip r:embed="rId3">
            <a:alphaModFix/>
          </a:blip>
          <a:srcRect l="12785" t="13743" r="12190" b="8050"/>
          <a:stretch/>
        </p:blipFill>
        <p:spPr>
          <a:xfrm>
            <a:off x="755650" y="230187"/>
            <a:ext cx="8007350" cy="62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18"/>
          <p:cNvPicPr preferRelativeResize="0"/>
          <p:nvPr/>
        </p:nvPicPr>
        <p:blipFill rotWithShape="1">
          <a:blip r:embed="rId3">
            <a:alphaModFix/>
          </a:blip>
          <a:srcRect r="1208" b="38064"/>
          <a:stretch/>
        </p:blipFill>
        <p:spPr>
          <a:xfrm>
            <a:off x="338137" y="549275"/>
            <a:ext cx="8277225" cy="575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>
            <a:spLocks noGrp="1"/>
          </p:cNvSpPr>
          <p:nvPr>
            <p:ph type="title"/>
          </p:nvPr>
        </p:nvSpPr>
        <p:spPr>
          <a:xfrm>
            <a:off x="2314575" y="207962"/>
            <a:ext cx="5641975" cy="690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 sz="4400" b="0" i="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Byte Storage Notations</a:t>
            </a:r>
            <a:endParaRPr/>
          </a:p>
        </p:txBody>
      </p:sp>
      <p:graphicFrame>
        <p:nvGraphicFramePr>
          <p:cNvPr id="242" name="Google Shape;242;p19"/>
          <p:cNvGraphicFramePr/>
          <p:nvPr/>
        </p:nvGraphicFramePr>
        <p:xfrm>
          <a:off x="323850" y="2089150"/>
          <a:ext cx="9288450" cy="3624442"/>
        </p:xfrm>
        <a:graphic>
          <a:graphicData uri="http://schemas.openxmlformats.org/drawingml/2006/table">
            <a:tbl>
              <a:tblPr>
                <a:noFill/>
                <a:tableStyleId>{ECCA5774-5203-458C-8EA8-BAA3A1D195BA}</a:tableStyleId>
              </a:tblPr>
              <a:tblGrid>
                <a:gridCol w="1863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76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4150"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555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Metric</a:t>
                      </a:r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4212" marR="0" lvl="0" indent="0" algn="l" rtl="0">
                        <a:lnSpc>
                          <a:spcPct val="10555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Value</a:t>
                      </a:r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38237" marR="0" lvl="0" indent="0" algn="l" rtl="0">
                        <a:lnSpc>
                          <a:spcPct val="10555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Bytes</a:t>
                      </a:r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725"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Byte (B)</a:t>
                      </a:r>
                      <a:endParaRPr/>
                    </a:p>
                  </a:txBody>
                  <a:tcPr marL="0" marR="0" marT="6975" marB="0"/>
                </a:tc>
                <a:tc>
                  <a:txBody>
                    <a:bodyPr/>
                    <a:lstStyle/>
                    <a:p>
                      <a:pPr marL="684212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L="0" marR="0" marT="6975" marB="0"/>
                </a:tc>
                <a:tc>
                  <a:txBody>
                    <a:bodyPr/>
                    <a:lstStyle/>
                    <a:p>
                      <a:pPr marL="1138237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L="0" marR="0" marT="697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725"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Kilobyte (KB)</a:t>
                      </a:r>
                      <a:endParaRPr/>
                    </a:p>
                  </a:txBody>
                  <a:tcPr marL="0" marR="0" marT="6975" marB="0"/>
                </a:tc>
                <a:tc>
                  <a:txBody>
                    <a:bodyPr/>
                    <a:lstStyle/>
                    <a:p>
                      <a:pPr marL="684212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1,024</a:t>
                      </a:r>
                      <a:r>
                        <a:rPr lang="en-US" sz="1800" b="0" i="0" u="none" strike="noStrike" cap="none" baseline="300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L="0" marR="0" marT="6975" marB="0"/>
                </a:tc>
                <a:tc>
                  <a:txBody>
                    <a:bodyPr/>
                    <a:lstStyle/>
                    <a:p>
                      <a:pPr marL="1138237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1,024</a:t>
                      </a:r>
                      <a:endParaRPr/>
                    </a:p>
                  </a:txBody>
                  <a:tcPr marL="0" marR="0" marT="697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725"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Megabyte (MB)</a:t>
                      </a:r>
                      <a:endParaRPr/>
                    </a:p>
                  </a:txBody>
                  <a:tcPr marL="0" marR="0" marT="6975" marB="0"/>
                </a:tc>
                <a:tc>
                  <a:txBody>
                    <a:bodyPr/>
                    <a:lstStyle/>
                    <a:p>
                      <a:pPr marL="684212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1,024</a:t>
                      </a:r>
                      <a:r>
                        <a:rPr lang="en-US" sz="1800" b="0" i="0" u="none" strike="noStrike" cap="none" baseline="300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L="0" marR="0" marT="6975" marB="0"/>
                </a:tc>
                <a:tc>
                  <a:txBody>
                    <a:bodyPr/>
                    <a:lstStyle/>
                    <a:p>
                      <a:pPr marL="1138237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1,048,576</a:t>
                      </a:r>
                      <a:endParaRPr/>
                    </a:p>
                  </a:txBody>
                  <a:tcPr marL="0" marR="0" marT="697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725"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Gigabyte (GB)</a:t>
                      </a:r>
                      <a:endParaRPr/>
                    </a:p>
                  </a:txBody>
                  <a:tcPr marL="0" marR="0" marT="6975" marB="0"/>
                </a:tc>
                <a:tc>
                  <a:txBody>
                    <a:bodyPr/>
                    <a:lstStyle/>
                    <a:p>
                      <a:pPr marL="684212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1,024</a:t>
                      </a:r>
                      <a:r>
                        <a:rPr lang="en-US" sz="1800" b="0" i="0" u="none" strike="noStrike" cap="none" baseline="300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/>
                    </a:p>
                  </a:txBody>
                  <a:tcPr marL="0" marR="0" marT="6975" marB="0"/>
                </a:tc>
                <a:tc>
                  <a:txBody>
                    <a:bodyPr/>
                    <a:lstStyle/>
                    <a:p>
                      <a:pPr marL="1138237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1,073,741,824</a:t>
                      </a:r>
                      <a:endParaRPr/>
                    </a:p>
                  </a:txBody>
                  <a:tcPr marL="0" marR="0" marT="697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Terabyte (TB)</a:t>
                      </a:r>
                      <a:endParaRPr/>
                    </a:p>
                  </a:txBody>
                  <a:tcPr marL="0" marR="0" marT="6975" marB="0"/>
                </a:tc>
                <a:tc>
                  <a:txBody>
                    <a:bodyPr/>
                    <a:lstStyle/>
                    <a:p>
                      <a:pPr marL="684212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1,024</a:t>
                      </a:r>
                      <a:r>
                        <a:rPr lang="en-US" sz="1800" b="0" i="0" u="none" strike="noStrike" cap="none" baseline="300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/>
                    </a:p>
                  </a:txBody>
                  <a:tcPr marL="0" marR="0" marT="6975" marB="0"/>
                </a:tc>
                <a:tc>
                  <a:txBody>
                    <a:bodyPr/>
                    <a:lstStyle/>
                    <a:p>
                      <a:pPr marL="1138237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1,099,511,627,776</a:t>
                      </a:r>
                      <a:endParaRPr/>
                    </a:p>
                  </a:txBody>
                  <a:tcPr marL="0" marR="0" marT="697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2725"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Petabyte (PB)</a:t>
                      </a:r>
                      <a:endParaRPr/>
                    </a:p>
                  </a:txBody>
                  <a:tcPr marL="0" marR="0" marT="6975" marB="0"/>
                </a:tc>
                <a:tc>
                  <a:txBody>
                    <a:bodyPr/>
                    <a:lstStyle/>
                    <a:p>
                      <a:pPr marL="684212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1,024</a:t>
                      </a:r>
                      <a:r>
                        <a:rPr lang="en-US" sz="1800" b="0" i="0" u="none" strike="noStrike" cap="none" baseline="300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/>
                    </a:p>
                  </a:txBody>
                  <a:tcPr marL="0" marR="0" marT="6975" marB="0"/>
                </a:tc>
                <a:tc>
                  <a:txBody>
                    <a:bodyPr/>
                    <a:lstStyle/>
                    <a:p>
                      <a:pPr marL="1138237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1,125,899,906,842,624</a:t>
                      </a:r>
                      <a:endParaRPr/>
                    </a:p>
                  </a:txBody>
                  <a:tcPr marL="0" marR="0" marT="6975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2725"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Exabyte (EB)</a:t>
                      </a:r>
                      <a:endParaRPr/>
                    </a:p>
                  </a:txBody>
                  <a:tcPr marL="0" marR="0" marT="6975" marB="0"/>
                </a:tc>
                <a:tc>
                  <a:txBody>
                    <a:bodyPr/>
                    <a:lstStyle/>
                    <a:p>
                      <a:pPr marL="684212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1,024</a:t>
                      </a:r>
                      <a:r>
                        <a:rPr lang="en-US" sz="1800" b="0" i="0" u="none" strike="noStrike" cap="none" baseline="300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/>
                    </a:p>
                  </a:txBody>
                  <a:tcPr marL="0" marR="0" marT="6975" marB="0"/>
                </a:tc>
                <a:tc>
                  <a:txBody>
                    <a:bodyPr/>
                    <a:lstStyle/>
                    <a:p>
                      <a:pPr marL="1138237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1,152,921,504,606,846,976</a:t>
                      </a:r>
                      <a:endParaRPr/>
                    </a:p>
                  </a:txBody>
                  <a:tcPr marL="0" marR="0" marT="6975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7375"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Zettabyte (ZB)</a:t>
                      </a:r>
                      <a:endParaRPr/>
                    </a:p>
                  </a:txBody>
                  <a:tcPr marL="0" marR="0" marT="144175" marB="0"/>
                </a:tc>
                <a:tc>
                  <a:txBody>
                    <a:bodyPr/>
                    <a:lstStyle/>
                    <a:p>
                      <a:pPr marL="684212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1,024</a:t>
                      </a:r>
                      <a:r>
                        <a:rPr lang="en-US" sz="1800" b="0" i="0" u="none" strike="noStrike" cap="none" baseline="300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/>
                    </a:p>
                  </a:txBody>
                  <a:tcPr marL="0" marR="0" marT="144175" marB="0"/>
                </a:tc>
                <a:tc>
                  <a:txBody>
                    <a:bodyPr/>
                    <a:lstStyle/>
                    <a:p>
                      <a:pPr marL="1138237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1,180,591,620,717,411,303,</a:t>
                      </a:r>
                      <a:endParaRPr/>
                    </a:p>
                    <a:p>
                      <a:pPr marL="1138237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424</a:t>
                      </a:r>
                      <a:endParaRPr/>
                    </a:p>
                  </a:txBody>
                  <a:tcPr marL="0" marR="0" marT="6975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Yottabyte (YB)</a:t>
                      </a:r>
                      <a:endParaRPr/>
                    </a:p>
                  </a:txBody>
                  <a:tcPr marL="0" marR="0" marT="144175" marB="0"/>
                </a:tc>
                <a:tc>
                  <a:txBody>
                    <a:bodyPr/>
                    <a:lstStyle/>
                    <a:p>
                      <a:pPr marL="684212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1,024</a:t>
                      </a:r>
                      <a:r>
                        <a:rPr lang="en-US" sz="1800" b="0" i="0" u="none" strike="noStrike" cap="none" baseline="300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/>
                    </a:p>
                  </a:txBody>
                  <a:tcPr marL="0" marR="0" marT="144175" marB="0"/>
                </a:tc>
                <a:tc>
                  <a:txBody>
                    <a:bodyPr/>
                    <a:lstStyle/>
                    <a:p>
                      <a:pPr marL="1138237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1,208,925,819,614,629,174,706,176</a:t>
                      </a:r>
                      <a:endParaRPr/>
                    </a:p>
                  </a:txBody>
                  <a:tcPr marL="0" marR="0" marT="6975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"/>
          <p:cNvSpPr txBox="1"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 sz="4400" b="0" i="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Course Outcome –Unit 1</a:t>
            </a:r>
            <a:endParaRPr/>
          </a:p>
        </p:txBody>
      </p:sp>
      <p:sp>
        <p:nvSpPr>
          <p:cNvPr id="141" name="Google Shape;141;p2"/>
          <p:cNvSpPr txBox="1">
            <a:spLocks noGrp="1"/>
          </p:cNvSpPr>
          <p:nvPr>
            <p:ph type="body" idx="1"/>
          </p:nvPr>
        </p:nvSpPr>
        <p:spPr>
          <a:xfrm>
            <a:off x="612775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7" marR="0" lvl="0" indent="-319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1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Compare </a:t>
            </a:r>
            <a:r>
              <a:rPr lang="en-US" sz="29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different kinds of CPU Scheduling algorithms in an Operating System</a:t>
            </a:r>
            <a:r>
              <a:rPr lang="en-US" sz="2900" b="1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29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based on processes arrival time, burst time and Turnaround time.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>
            <a:spLocks noGrp="1"/>
          </p:cNvSpPr>
          <p:nvPr>
            <p:ph type="title"/>
          </p:nvPr>
        </p:nvSpPr>
        <p:spPr>
          <a:xfrm>
            <a:off x="1116012" y="207962"/>
            <a:ext cx="5186362" cy="690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 sz="4400" b="0" i="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Storage Structure</a:t>
            </a:r>
            <a:endParaRPr/>
          </a:p>
        </p:txBody>
      </p:sp>
      <p:sp>
        <p:nvSpPr>
          <p:cNvPr id="248" name="Google Shape;248;p20"/>
          <p:cNvSpPr txBox="1"/>
          <p:nvPr/>
        </p:nvSpPr>
        <p:spPr>
          <a:xfrm>
            <a:off x="885825" y="1484312"/>
            <a:ext cx="7513637" cy="3875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02"/>
              <a:buFont typeface="Noto Sans Symbols"/>
              <a:buChar char="■"/>
            </a:pPr>
            <a:r>
              <a:rPr lang="en-US" sz="18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 memory – only large storage media that the CPU can access  directly</a:t>
            </a:r>
            <a:endParaRPr dirty="0"/>
          </a:p>
          <a:p>
            <a:pPr marL="755650" marR="0" lvl="1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CC6600"/>
              </a:buClr>
              <a:buSzPts val="1458"/>
              <a:buFont typeface="Noto Sans Symbols"/>
              <a:buChar char="●"/>
            </a:pPr>
            <a:r>
              <a:rPr lang="en-US" sz="1800" b="1" i="0" u="none" strike="noStrike" cap="none" dirty="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Random access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55650" marR="0" lvl="1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CC6600"/>
              </a:buClr>
              <a:buSzPts val="1458"/>
              <a:buFont typeface="Noto Sans Symbols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Typically </a:t>
            </a:r>
            <a:r>
              <a:rPr lang="en-US" sz="1800" b="1" i="0" u="none" strike="noStrike" cap="none" dirty="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volatile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993300"/>
              </a:buClr>
              <a:buSzPts val="1602"/>
              <a:buFont typeface="Noto Sans Symbols"/>
              <a:buChar char="■"/>
            </a:pPr>
            <a:r>
              <a:rPr lang="en-US" sz="18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Secondary storage – extension of main memory that provides large</a:t>
            </a:r>
            <a:endParaRPr dirty="0"/>
          </a:p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FF"/>
              </a:buClr>
              <a:buSzPts val="1800"/>
              <a:buFont typeface="Arial"/>
              <a:buNone/>
            </a:pPr>
            <a:r>
              <a:rPr lang="en-US" sz="1800" b="1" i="0" u="none" dirty="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nonvolatile </a:t>
            </a:r>
            <a:r>
              <a:rPr lang="en-US" sz="18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storage capacity</a:t>
            </a:r>
            <a:endParaRPr dirty="0"/>
          </a:p>
          <a:p>
            <a:pPr marL="3556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993300"/>
              </a:buClr>
              <a:buSzPts val="1602"/>
              <a:buFont typeface="Noto Sans Symbols"/>
              <a:buChar char="■"/>
            </a:pPr>
            <a:r>
              <a:rPr lang="en-US" sz="18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Magnetic disks – rigid metal or glass platters covered with magnetic  recording material</a:t>
            </a:r>
            <a:endParaRPr dirty="0"/>
          </a:p>
          <a:p>
            <a:pPr marL="755650" marR="0" lvl="1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CC6600"/>
              </a:buClr>
              <a:buSzPts val="1458"/>
              <a:buFont typeface="Noto Sans Symbols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Disk surface is logically divided into </a:t>
            </a:r>
            <a:r>
              <a:rPr lang="en-US" sz="1800" b="1" i="0" u="none" strike="noStrike" cap="none" dirty="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tracks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which are subdivided  into </a:t>
            </a:r>
            <a:r>
              <a:rPr lang="en-US" sz="1800" b="1" i="0" u="none" strike="noStrike" cap="none" dirty="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sectors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55650" marR="0" lvl="1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CC6600"/>
              </a:buClr>
              <a:buSzPts val="1458"/>
              <a:buFont typeface="Noto Sans Symbols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1800" b="1" i="0" u="none" strike="noStrike" cap="none" dirty="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disk controller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determines the logical interaction between the  device and the 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4"/>
          <p:cNvSpPr txBox="1">
            <a:spLocks noGrp="1"/>
          </p:cNvSpPr>
          <p:nvPr>
            <p:ph type="title"/>
          </p:nvPr>
        </p:nvSpPr>
        <p:spPr>
          <a:xfrm>
            <a:off x="3019425" y="295275"/>
            <a:ext cx="3525837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 sz="4400" b="0" i="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Storage Hierarchy</a:t>
            </a:r>
            <a:endParaRPr/>
          </a:p>
        </p:txBody>
      </p:sp>
      <p:sp>
        <p:nvSpPr>
          <p:cNvPr id="269" name="Google Shape;269;p24"/>
          <p:cNvSpPr txBox="1"/>
          <p:nvPr/>
        </p:nvSpPr>
        <p:spPr>
          <a:xfrm>
            <a:off x="885825" y="1165225"/>
            <a:ext cx="6805612" cy="36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575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02"/>
              <a:buFont typeface="Noto Sans Symbols"/>
              <a:buChar char="■"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Storage systems organized in hierarchy</a:t>
            </a:r>
            <a:endParaRPr/>
          </a:p>
          <a:p>
            <a:pPr marL="755650" marR="0" lvl="1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CC6600"/>
              </a:buClr>
              <a:buSzPts val="1458"/>
              <a:buFont typeface="Noto Sans Symbols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Speed</a:t>
            </a:r>
            <a:endParaRPr/>
          </a:p>
          <a:p>
            <a:pPr marL="755650" marR="0" lvl="1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CC6600"/>
              </a:buClr>
              <a:buSzPts val="1458"/>
              <a:buFont typeface="Noto Sans Symbols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Cost</a:t>
            </a:r>
            <a:endParaRPr/>
          </a:p>
          <a:p>
            <a:pPr marL="755650" marR="0" lvl="1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CC6600"/>
              </a:buClr>
              <a:buSzPts val="1458"/>
              <a:buFont typeface="Noto Sans Symbols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Volatility</a:t>
            </a:r>
            <a:endParaRPr/>
          </a:p>
          <a:p>
            <a:pPr marL="755650" marR="0" lvl="1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993300"/>
              </a:buClr>
              <a:buSzPts val="1602"/>
              <a:buFont typeface="Noto Sans Symbols"/>
              <a:buChar char="■"/>
            </a:pPr>
            <a:r>
              <a:rPr lang="en-US" sz="1800" b="1" i="0" u="none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Caching </a:t>
            </a: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copying information into faster storage system; main  memory can be viewed as a cache for secondary storage</a:t>
            </a:r>
            <a:endParaRPr/>
          </a:p>
          <a:p>
            <a:pPr marL="3556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2000"/>
              <a:buFont typeface="Noto Sans Symbols"/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993300"/>
              </a:buClr>
              <a:buSzPts val="1602"/>
              <a:buFont typeface="Noto Sans Symbols"/>
              <a:buChar char="■"/>
            </a:pPr>
            <a:r>
              <a:rPr lang="en-US" sz="1800" b="1" i="0" u="none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Device Driver </a:t>
            </a: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each device controller to manage I/O</a:t>
            </a:r>
            <a:endParaRPr/>
          </a:p>
          <a:p>
            <a:pPr marL="755650" marR="0" lvl="1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CC6600"/>
              </a:buClr>
              <a:buSzPts val="1458"/>
              <a:buFont typeface="Noto Sans Symbols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Provides uniform interface between controller and kernel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5"/>
          <p:cNvSpPr txBox="1">
            <a:spLocks noGrp="1"/>
          </p:cNvSpPr>
          <p:nvPr>
            <p:ph type="title"/>
          </p:nvPr>
        </p:nvSpPr>
        <p:spPr>
          <a:xfrm>
            <a:off x="2484437" y="207962"/>
            <a:ext cx="2901950" cy="690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 sz="4400" b="0" i="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Caching</a:t>
            </a:r>
            <a:endParaRPr/>
          </a:p>
        </p:txBody>
      </p:sp>
      <p:sp>
        <p:nvSpPr>
          <p:cNvPr id="275" name="Google Shape;275;p25"/>
          <p:cNvSpPr txBox="1"/>
          <p:nvPr/>
        </p:nvSpPr>
        <p:spPr>
          <a:xfrm>
            <a:off x="885825" y="1844675"/>
            <a:ext cx="7083425" cy="3935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02"/>
              <a:buFont typeface="Noto Sans Symbols"/>
              <a:buChar char="■"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 principle, performed at many levels in a computer (in  hardware, operating system, software)</a:t>
            </a:r>
            <a:endParaRPr/>
          </a:p>
          <a:p>
            <a:pPr marL="355600" marR="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700"/>
              <a:buFont typeface="Noto Sans Symbols"/>
              <a:buNone/>
            </a:pPr>
            <a:endParaRPr sz="17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02"/>
              <a:buFont typeface="Noto Sans Symbols"/>
              <a:buChar char="■"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Information in use copied from slower to faster storage temporarily</a:t>
            </a:r>
            <a:endParaRPr/>
          </a:p>
          <a:p>
            <a:pPr marL="355600" marR="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700"/>
              <a:buFont typeface="Noto Sans Symbols"/>
              <a:buNone/>
            </a:pPr>
            <a:endParaRPr sz="17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02"/>
              <a:buFont typeface="Noto Sans Symbols"/>
              <a:buChar char="■"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Faster storage (cache) checked first to determine if information is  there</a:t>
            </a:r>
            <a:endParaRPr/>
          </a:p>
          <a:p>
            <a:pPr marL="755650" marR="0" lvl="1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CC6600"/>
              </a:buClr>
              <a:buSzPts val="1458"/>
              <a:buFont typeface="Noto Sans Symbols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it is, information used directly from the cache (fast)</a:t>
            </a:r>
            <a:endParaRPr/>
          </a:p>
          <a:p>
            <a:pPr marL="755650" marR="0" lvl="1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CC6600"/>
              </a:buClr>
              <a:buSzPts val="1458"/>
              <a:buFont typeface="Noto Sans Symbols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not, data copied to cache and used there</a:t>
            </a:r>
            <a:endParaRPr/>
          </a:p>
          <a:p>
            <a:pPr marL="755650" marR="0" lvl="1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1700"/>
              <a:buFont typeface="Noto Sans Symbols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02"/>
              <a:buFont typeface="Noto Sans Symbols"/>
              <a:buChar char="■"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Cache smaller than storage being cached</a:t>
            </a:r>
            <a:endParaRPr/>
          </a:p>
          <a:p>
            <a:pPr marL="755650" marR="0" lvl="1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CC6600"/>
              </a:buClr>
              <a:buSzPts val="1458"/>
              <a:buFont typeface="Noto Sans Symbols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Cache management important design problem</a:t>
            </a:r>
            <a:endParaRPr/>
          </a:p>
          <a:p>
            <a:pPr marL="755650" marR="0" lvl="1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CC6600"/>
              </a:buClr>
              <a:buSzPts val="1458"/>
              <a:buFont typeface="Noto Sans Symbols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Cache size and replacement policy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1"/>
          <p:cNvPicPr preferRelativeResize="0"/>
          <p:nvPr/>
        </p:nvPicPr>
        <p:blipFill rotWithShape="1">
          <a:blip r:embed="rId3">
            <a:alphaModFix/>
          </a:blip>
          <a:srcRect b="5232"/>
          <a:stretch/>
        </p:blipFill>
        <p:spPr>
          <a:xfrm>
            <a:off x="0" y="857250"/>
            <a:ext cx="96488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 txBox="1"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 sz="4400" b="0" i="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Syllabus- Unit 1</a:t>
            </a:r>
            <a:endParaRPr/>
          </a:p>
        </p:txBody>
      </p:sp>
      <p:sp>
        <p:nvSpPr>
          <p:cNvPr id="147" name="Google Shape;147;p3"/>
          <p:cNvSpPr txBox="1">
            <a:spLocks noGrp="1"/>
          </p:cNvSpPr>
          <p:nvPr>
            <p:ph type="body" idx="1"/>
          </p:nvPr>
        </p:nvSpPr>
        <p:spPr>
          <a:xfrm>
            <a:off x="612775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r>
              <a:rPr lang="en-US" sz="2900" b="1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Fundamentals of Operating Systems: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r>
              <a:rPr lang="en-US" sz="29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Computer System organization, Operating System structure, Operating System operations, Operating System Services, System calls, Processes- CPU Scheduling - Case Study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2"/>
          <p:cNvPicPr preferRelativeResize="0"/>
          <p:nvPr/>
        </p:nvPicPr>
        <p:blipFill rotWithShape="1">
          <a:blip r:embed="rId3">
            <a:alphaModFix/>
          </a:blip>
          <a:srcRect l="1047" b="2651"/>
          <a:stretch/>
        </p:blipFill>
        <p:spPr>
          <a:xfrm>
            <a:off x="95250" y="857250"/>
            <a:ext cx="9048750" cy="500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33" descr="PPT - Lecture 2: Overview of Operating System PowerPoint Presentation 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087" y="476250"/>
            <a:ext cx="7777162" cy="58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4"/>
          <p:cNvSpPr txBox="1">
            <a:spLocks noGrp="1"/>
          </p:cNvSpPr>
          <p:nvPr>
            <p:ph type="title"/>
          </p:nvPr>
        </p:nvSpPr>
        <p:spPr>
          <a:xfrm>
            <a:off x="2170112" y="207962"/>
            <a:ext cx="5419725" cy="68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FF"/>
              </a:buClr>
              <a:buSzPts val="4400"/>
              <a:buFont typeface="Twentieth Century"/>
              <a:buNone/>
            </a:pPr>
            <a:r>
              <a:rPr lang="en-US" sz="4400" b="1" i="0" u="none">
                <a:solidFill>
                  <a:srgbClr val="3366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Multiprogramming</a:t>
            </a:r>
            <a:endParaRPr/>
          </a:p>
        </p:txBody>
      </p:sp>
      <p:sp>
        <p:nvSpPr>
          <p:cNvPr id="321" name="Google Shape;321;p34"/>
          <p:cNvSpPr txBox="1"/>
          <p:nvPr/>
        </p:nvSpPr>
        <p:spPr>
          <a:xfrm>
            <a:off x="755650" y="1628775"/>
            <a:ext cx="8137525" cy="158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3175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02"/>
              <a:buFont typeface="Noto Sans Symbols"/>
              <a:buChar char="■"/>
            </a:pPr>
            <a:r>
              <a:rPr lang="en-US" sz="1800" b="1" i="0" u="none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Multiprogramming </a:t>
            </a: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needed for efficiency</a:t>
            </a:r>
            <a:endParaRPr/>
          </a:p>
          <a:p>
            <a:pPr marL="7556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C6600"/>
              </a:buClr>
              <a:buSzPts val="1248"/>
              <a:buFont typeface="Noto Sans Symbols"/>
              <a:buChar char="●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subset of total jobs in system is kept in memory</a:t>
            </a:r>
            <a:endParaRPr/>
          </a:p>
          <a:p>
            <a:pPr marL="755650" marR="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6600"/>
              </a:buClr>
              <a:buSzPts val="1248"/>
              <a:buFont typeface="Noto Sans Symbols"/>
              <a:buChar char="●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job selected and run via </a:t>
            </a:r>
            <a:r>
              <a:rPr lang="en-US" sz="1800" b="1" i="0" u="none" strike="noStrike" cap="none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job scheduling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556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C6600"/>
              </a:buClr>
              <a:buSzPts val="1248"/>
              <a:buFont typeface="Noto Sans Symbols"/>
              <a:buChar char="●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it has to wait (for I/O for example), OS switches to another job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35"/>
          <p:cNvPicPr preferRelativeResize="0"/>
          <p:nvPr/>
        </p:nvPicPr>
        <p:blipFill rotWithShape="1">
          <a:blip r:embed="rId3">
            <a:alphaModFix/>
          </a:blip>
          <a:srcRect b="8242"/>
          <a:stretch/>
        </p:blipFill>
        <p:spPr>
          <a:xfrm>
            <a:off x="0" y="857250"/>
            <a:ext cx="9144000" cy="4719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36"/>
          <p:cNvPicPr preferRelativeResize="0"/>
          <p:nvPr/>
        </p:nvPicPr>
        <p:blipFill rotWithShape="1">
          <a:blip r:embed="rId3">
            <a:alphaModFix/>
          </a:blip>
          <a:srcRect r="4434" b="3224"/>
          <a:stretch/>
        </p:blipFill>
        <p:spPr>
          <a:xfrm>
            <a:off x="0" y="857250"/>
            <a:ext cx="9144000" cy="5208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37" descr="Time-Sharing Operating System | GATE Notes"/>
          <p:cNvPicPr preferRelativeResize="0"/>
          <p:nvPr/>
        </p:nvPicPr>
        <p:blipFill rotWithShape="1">
          <a:blip r:embed="rId3">
            <a:alphaModFix/>
          </a:blip>
          <a:srcRect l="15002" r="15227"/>
          <a:stretch/>
        </p:blipFill>
        <p:spPr>
          <a:xfrm>
            <a:off x="539750" y="469900"/>
            <a:ext cx="7345362" cy="606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8"/>
          <p:cNvSpPr txBox="1">
            <a:spLocks noGrp="1"/>
          </p:cNvSpPr>
          <p:nvPr>
            <p:ph type="title"/>
          </p:nvPr>
        </p:nvSpPr>
        <p:spPr>
          <a:xfrm>
            <a:off x="2170112" y="207962"/>
            <a:ext cx="5419725" cy="68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FF"/>
              </a:buClr>
              <a:buSzPts val="4400"/>
              <a:buFont typeface="Twentieth Century"/>
              <a:buNone/>
            </a:pPr>
            <a:r>
              <a:rPr lang="en-US" sz="4400" b="1" i="0" u="none">
                <a:solidFill>
                  <a:srgbClr val="3366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Multitasking</a:t>
            </a:r>
            <a:endParaRPr/>
          </a:p>
        </p:txBody>
      </p:sp>
      <p:sp>
        <p:nvSpPr>
          <p:cNvPr id="342" name="Google Shape;342;p38"/>
          <p:cNvSpPr txBox="1"/>
          <p:nvPr/>
        </p:nvSpPr>
        <p:spPr>
          <a:xfrm>
            <a:off x="755650" y="1628775"/>
            <a:ext cx="8137525" cy="27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3175" rIns="0" bIns="0" anchor="t" anchorCtr="0">
            <a:spAutoFit/>
          </a:bodyPr>
          <a:lstStyle/>
          <a:p>
            <a:pPr marL="469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02"/>
              <a:buFont typeface="Noto Sans Symbols"/>
              <a:buChar char="■"/>
            </a:pPr>
            <a:r>
              <a:rPr lang="en-US" sz="1800" b="1" i="0" u="none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Timesharing </a:t>
            </a: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 b="1" i="0" u="none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multitasking</a:t>
            </a: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is logical extension in which CPU switches jobs  so frequently that users can interact with each job while it is running, creating  </a:t>
            </a:r>
            <a:r>
              <a:rPr lang="en-US" sz="1800" b="1" i="0" u="none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interactive </a:t>
            </a: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computing</a:t>
            </a:r>
            <a:endParaRPr/>
          </a:p>
          <a:p>
            <a:pPr marL="469900" marR="0" lvl="1" indent="-9258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6600"/>
              </a:buClr>
              <a:buSzPts val="1458"/>
              <a:buFont typeface="Noto Sans Symbols"/>
              <a:buChar char="●"/>
            </a:pPr>
            <a:r>
              <a:rPr lang="en-US" sz="1800" b="1" i="0" u="none" strike="noStrike" cap="none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Response time </a:t>
            </a: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should be &lt; 1 second</a:t>
            </a:r>
            <a:endParaRPr/>
          </a:p>
          <a:p>
            <a:pPr marL="469900" marR="0" lvl="1" indent="-79248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6600"/>
              </a:buClr>
              <a:buSzPts val="1248"/>
              <a:buFont typeface="Noto Sans Symbols"/>
              <a:buChar char="●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user has at least one program executing in memory -</a:t>
            </a:r>
            <a:r>
              <a:rPr lang="en-US" sz="1800" b="1" i="0" u="none" strike="noStrike" cap="none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process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9900" marR="0" lvl="1" indent="-79248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6600"/>
              </a:buClr>
              <a:buSzPts val="1248"/>
              <a:buFont typeface="Noto Sans Symbols"/>
              <a:buChar char="●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several jobs ready to run at the same time -</a:t>
            </a:r>
            <a:r>
              <a:rPr lang="en-US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b="1" i="0" u="none" strike="noStrike" cap="none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CPU scheduling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9900" marR="0" lvl="1" indent="-79248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6600"/>
              </a:buClr>
              <a:buSzPts val="1248"/>
              <a:buFont typeface="Noto Sans Symbols"/>
              <a:buChar char="●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processes don</a:t>
            </a:r>
            <a:r>
              <a:rPr lang="en-US" sz="1600" b="0" i="0" u="none" strike="noStrike" cap="non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’</a:t>
            </a: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 fit in memory, </a:t>
            </a:r>
            <a:r>
              <a:rPr lang="en-US" sz="1800" b="1" i="0" u="none" strike="noStrike" cap="none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swapping </a:t>
            </a: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moves them in and out to run</a:t>
            </a:r>
            <a:endParaRPr/>
          </a:p>
          <a:p>
            <a:pPr marL="469900" marR="0" lvl="1" indent="-9258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6600"/>
              </a:buClr>
              <a:buSzPts val="1458"/>
              <a:buFont typeface="Noto Sans Symbols"/>
              <a:buChar char="●"/>
            </a:pPr>
            <a:r>
              <a:rPr lang="en-US" sz="1800" b="1" i="0" u="none" strike="noStrike" cap="none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Virtual memory </a:t>
            </a: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allows execution of processes not completely in memory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"/>
          <p:cNvSpPr txBox="1"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 sz="4400" b="0" i="0" u="none" dirty="0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Operating-System Operations</a:t>
            </a:r>
            <a:endParaRPr dirty="0"/>
          </a:p>
        </p:txBody>
      </p:sp>
      <p:sp>
        <p:nvSpPr>
          <p:cNvPr id="348" name="Google Shape;348;p39"/>
          <p:cNvSpPr txBox="1">
            <a:spLocks noGrp="1"/>
          </p:cNvSpPr>
          <p:nvPr>
            <p:ph type="body" idx="1"/>
          </p:nvPr>
        </p:nvSpPr>
        <p:spPr>
          <a:xfrm>
            <a:off x="612775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7" marR="0" lvl="0" indent="-319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Modern operating systems are interrupt driven. </a:t>
            </a:r>
            <a:endParaRPr dirty="0"/>
          </a:p>
          <a:p>
            <a:pPr marL="319087" marR="0" lvl="0" indent="-319087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When there is no process, no I/O routine, no user </a:t>
            </a:r>
            <a:r>
              <a:rPr lang="en-US" sz="2900" b="0" i="0" u="none" dirty="0" smtClean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Wingdings" panose="05000000000000000000" pitchFamily="2" charset="2"/>
              </a:rPr>
              <a:t></a:t>
            </a:r>
            <a:r>
              <a:rPr lang="en-US" sz="2900" b="0" i="0" u="none" dirty="0" smtClean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2900" b="0" i="0" u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CPU Utilization is Zero </a:t>
            </a:r>
            <a:r>
              <a:rPr lang="en-US" sz="2900" b="0" i="0" u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ie</a:t>
            </a:r>
            <a:r>
              <a:rPr lang="en-US" sz="2900" b="0" i="0" u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 System is in Idle State.</a:t>
            </a:r>
            <a:endParaRPr dirty="0"/>
          </a:p>
          <a:p>
            <a:pPr marL="319087" marR="0" lvl="0" indent="-319087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 dirty="0" smtClean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 </a:t>
            </a:r>
            <a:r>
              <a:rPr lang="en-US" sz="2900" b="0" i="0" u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trap (or an exception) is a software-generated interrupt caused either by an error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43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0"/>
          <p:cNvSpPr txBox="1"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dk2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54" name="Google Shape;354;p40"/>
          <p:cNvSpPr txBox="1">
            <a:spLocks noGrp="1"/>
          </p:cNvSpPr>
          <p:nvPr>
            <p:ph type="body" idx="1"/>
          </p:nvPr>
        </p:nvSpPr>
        <p:spPr>
          <a:xfrm>
            <a:off x="612775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7" marR="0" lvl="0" indent="-319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interrupt-driven nature of an operating system defines that system’s general structure. </a:t>
            </a:r>
            <a:endParaRPr/>
          </a:p>
          <a:p>
            <a:pPr marL="319087" marR="0" lvl="0" indent="-319087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For each type of interrupt, separate segments of code in the operating system determine what action should be taken. </a:t>
            </a:r>
            <a:endParaRPr/>
          </a:p>
          <a:p>
            <a:pPr marL="319087" marR="0" lvl="0" indent="-319087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An interrupt service routine is provided to deal with the interrupt. </a:t>
            </a:r>
            <a:endParaRPr/>
          </a:p>
          <a:p>
            <a:pPr marL="319088" marR="0" lvl="0" indent="-208598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b="0" i="0" u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"/>
          <p:cNvSpPr txBox="1">
            <a:spLocks noGrp="1"/>
          </p:cNvSpPr>
          <p:nvPr>
            <p:ph type="title"/>
          </p:nvPr>
        </p:nvSpPr>
        <p:spPr>
          <a:xfrm>
            <a:off x="906462" y="207962"/>
            <a:ext cx="6669087" cy="690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 sz="4400" b="0" i="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Computer System Structure</a:t>
            </a:r>
            <a:endParaRPr/>
          </a:p>
        </p:txBody>
      </p:sp>
      <p:sp>
        <p:nvSpPr>
          <p:cNvPr id="159" name="Google Shape;159;p5"/>
          <p:cNvSpPr txBox="1"/>
          <p:nvPr/>
        </p:nvSpPr>
        <p:spPr>
          <a:xfrm>
            <a:off x="906462" y="1414462"/>
            <a:ext cx="6913562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575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02"/>
              <a:buFont typeface="Noto Sans Symbols"/>
              <a:buChar char="■"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 system can be divided into four components:</a:t>
            </a:r>
            <a:endParaRPr/>
          </a:p>
          <a:p>
            <a:pPr marL="755650" marR="0" lvl="1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CC6600"/>
              </a:buClr>
              <a:buSzPts val="1458"/>
              <a:buFont typeface="Noto Sans Symbols"/>
              <a:buChar char="●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provides basic computing resources</a:t>
            </a:r>
            <a:endParaRPr/>
          </a:p>
          <a:p>
            <a:pPr marL="1098550" marR="0" lvl="2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9900"/>
              </a:buClr>
              <a:buSzPts val="1350"/>
              <a:buFont typeface="Arimo"/>
              <a:buChar char="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CPU, memory, I/O devices</a:t>
            </a:r>
            <a:endParaRPr/>
          </a:p>
          <a:p>
            <a:pPr marL="755650" marR="0" lvl="1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CC6600"/>
              </a:buClr>
              <a:buSzPts val="1458"/>
              <a:buFont typeface="Noto Sans Symbols"/>
              <a:buChar char="●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Operating system</a:t>
            </a:r>
            <a:endParaRPr/>
          </a:p>
          <a:p>
            <a:pPr marL="1098550" marR="0" lvl="2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9900"/>
              </a:buClr>
              <a:buSzPts val="1350"/>
              <a:buFont typeface="Arimo"/>
              <a:buChar char="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Controls and coordinates use of hardware among various  applications and users</a:t>
            </a:r>
            <a:endParaRPr/>
          </a:p>
          <a:p>
            <a:pPr marL="755650" marR="0" lvl="1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CC6600"/>
              </a:buClr>
              <a:buSzPts val="1458"/>
              <a:buFont typeface="Noto Sans Symbols"/>
              <a:buChar char="●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Application programs 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define the ways in which the system  resources are used to solve the computing problems of the  users</a:t>
            </a:r>
            <a:endParaRPr/>
          </a:p>
          <a:p>
            <a:pPr marL="1098550" marR="0" lvl="2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9900"/>
              </a:buClr>
              <a:buSzPts val="1350"/>
              <a:buFont typeface="Arimo"/>
              <a:buChar char="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Word processors, compilers, web browsers, database  systems, video games</a:t>
            </a:r>
            <a:endParaRPr/>
          </a:p>
          <a:p>
            <a:pPr marL="755650" marR="0" lvl="1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CC6600"/>
              </a:buClr>
              <a:buSzPts val="1458"/>
              <a:buFont typeface="Noto Sans Symbols"/>
              <a:buChar char="●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Users</a:t>
            </a:r>
            <a:endParaRPr/>
          </a:p>
          <a:p>
            <a:pPr marL="1098550" marR="0" lvl="2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9900"/>
              </a:buClr>
              <a:buSzPts val="1350"/>
              <a:buFont typeface="Arimo"/>
              <a:buChar char="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People, machines, other computers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1"/>
          <p:cNvSpPr txBox="1"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dk2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60" name="Google Shape;360;p41"/>
          <p:cNvSpPr txBox="1">
            <a:spLocks noGrp="1"/>
          </p:cNvSpPr>
          <p:nvPr>
            <p:ph type="body" idx="1"/>
          </p:nvPr>
        </p:nvSpPr>
        <p:spPr>
          <a:xfrm>
            <a:off x="612775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7" marR="0" lvl="0" indent="-319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User request the OS to perform some services/Operations.</a:t>
            </a:r>
            <a:endParaRPr/>
          </a:p>
          <a:p>
            <a:pPr marL="319087" marR="0" lvl="0" indent="-319087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Two Modes of Operations :</a:t>
            </a:r>
            <a:endParaRPr/>
          </a:p>
          <a:p>
            <a:pPr marL="914400" marR="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25"/>
              <a:buFont typeface="Noto Sans Symbols"/>
              <a:buChar char="■"/>
            </a:pPr>
            <a:r>
              <a:rPr lang="en-US" sz="23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Dual Mode Operations</a:t>
            </a:r>
            <a:endParaRPr/>
          </a:p>
          <a:p>
            <a:pPr marL="914400" marR="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25"/>
              <a:buFont typeface="Noto Sans Symbols"/>
              <a:buChar char="■"/>
            </a:pPr>
            <a:r>
              <a:rPr lang="en-US" sz="23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Timer based Operations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2"/>
          <p:cNvSpPr txBox="1">
            <a:spLocks noGrp="1"/>
          </p:cNvSpPr>
          <p:nvPr>
            <p:ph type="title"/>
          </p:nvPr>
        </p:nvSpPr>
        <p:spPr>
          <a:xfrm>
            <a:off x="0" y="228600"/>
            <a:ext cx="8766175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wentieth Century"/>
              <a:buNone/>
            </a:pPr>
            <a:r>
              <a:rPr lang="en-US" sz="3600" b="0" i="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DUAL-MODE AND MULTIMODE OPERATION</a:t>
            </a:r>
            <a:endParaRPr/>
          </a:p>
        </p:txBody>
      </p:sp>
      <p:sp>
        <p:nvSpPr>
          <p:cNvPr id="366" name="Google Shape;366;p42"/>
          <p:cNvSpPr txBox="1">
            <a:spLocks noGrp="1"/>
          </p:cNvSpPr>
          <p:nvPr>
            <p:ph type="body" idx="1"/>
          </p:nvPr>
        </p:nvSpPr>
        <p:spPr>
          <a:xfrm>
            <a:off x="612775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7" marR="0" lvl="0" indent="-319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 order to ensure the proper execution of the operating system, we must be able to distinguish between the execution of operating-system code and user defined code. </a:t>
            </a:r>
            <a:endParaRPr/>
          </a:p>
          <a:p>
            <a:pPr marL="319087" marR="0" lvl="0" indent="-319087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Approach taken by most computer systems is to provide hardware support that allows us to differentiate among various modes of execution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3"/>
          <p:cNvSpPr txBox="1"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dk2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72" name="Google Shape;372;p43"/>
          <p:cNvSpPr txBox="1">
            <a:spLocks noGrp="1"/>
          </p:cNvSpPr>
          <p:nvPr>
            <p:ph type="body" idx="1"/>
          </p:nvPr>
        </p:nvSpPr>
        <p:spPr>
          <a:xfrm>
            <a:off x="323850" y="1600200"/>
            <a:ext cx="8442325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7" marR="0" lvl="0" indent="-319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Two separate modes of operation: user mode and kernel mode (also called supervisor mode, system mode, or privileged mode). </a:t>
            </a:r>
            <a:endParaRPr/>
          </a:p>
          <a:p>
            <a:pPr marL="319087" marR="0" lvl="0" indent="-319087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 bit, called the mode bit, is added to the hardware of the computer to indicate the current mode: kernel (0) or user (1). </a:t>
            </a:r>
            <a:endParaRPr/>
          </a:p>
          <a:p>
            <a:pPr marL="319087" marR="0" lvl="0" indent="-319087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With the mode bit, we can distinguish between a task that is executed on behalf of the operating system and one that is executed on behalf of the user.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4"/>
          <p:cNvSpPr txBox="1"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 sz="4400" b="0" i="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Transition from User to Kernel Mode</a:t>
            </a:r>
            <a:endParaRPr/>
          </a:p>
        </p:txBody>
      </p:sp>
      <p:sp>
        <p:nvSpPr>
          <p:cNvPr id="378" name="Google Shape;378;p44"/>
          <p:cNvSpPr txBox="1">
            <a:spLocks noGrp="1"/>
          </p:cNvSpPr>
          <p:nvPr>
            <p:ph type="body" idx="1"/>
          </p:nvPr>
        </p:nvSpPr>
        <p:spPr>
          <a:xfrm>
            <a:off x="612775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7" marR="0" lvl="0" indent="-319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When user switched on the system, it is in Kernel mode later user mode.</a:t>
            </a:r>
            <a:endParaRPr/>
          </a:p>
        </p:txBody>
      </p:sp>
      <p:pic>
        <p:nvPicPr>
          <p:cNvPr id="379" name="Google Shape;379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287" y="2852737"/>
            <a:ext cx="8153400" cy="2516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5"/>
          <p:cNvSpPr txBox="1">
            <a:spLocks noGrp="1"/>
          </p:cNvSpPr>
          <p:nvPr>
            <p:ph type="title"/>
          </p:nvPr>
        </p:nvSpPr>
        <p:spPr>
          <a:xfrm>
            <a:off x="1447800" y="207962"/>
            <a:ext cx="7064375" cy="68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 sz="4400" b="0" i="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Timer</a:t>
            </a:r>
            <a:endParaRPr/>
          </a:p>
        </p:txBody>
      </p:sp>
      <p:sp>
        <p:nvSpPr>
          <p:cNvPr id="385" name="Google Shape;385;p45"/>
          <p:cNvSpPr txBox="1"/>
          <p:nvPr/>
        </p:nvSpPr>
        <p:spPr>
          <a:xfrm>
            <a:off x="919162" y="1430337"/>
            <a:ext cx="7142162" cy="215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575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02"/>
              <a:buFont typeface="Noto Sans Symbols"/>
              <a:buChar char="■"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Timer to prevent infinite loop / process hogging resources</a:t>
            </a:r>
            <a:endParaRPr/>
          </a:p>
          <a:p>
            <a:pPr marL="755650" marR="0" lvl="1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CC6600"/>
              </a:buClr>
              <a:buSzPts val="1458"/>
              <a:buFont typeface="Noto Sans Symbols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 interrupt after specific period</a:t>
            </a:r>
            <a:endParaRPr/>
          </a:p>
          <a:p>
            <a:pPr marL="755650" marR="0" lvl="1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CC6600"/>
              </a:buClr>
              <a:buSzPts val="1458"/>
              <a:buFont typeface="Noto Sans Symbols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Operating system decrements counter</a:t>
            </a:r>
            <a:endParaRPr/>
          </a:p>
          <a:p>
            <a:pPr marL="755650" marR="0" lvl="1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CC6600"/>
              </a:buClr>
              <a:buSzPts val="1458"/>
              <a:buFont typeface="Noto Sans Symbols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counter zero generate an interrupt</a:t>
            </a:r>
            <a:endParaRPr/>
          </a:p>
          <a:p>
            <a:pPr marL="755650" marR="0" lvl="1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CC6600"/>
              </a:buClr>
              <a:buSzPts val="1458"/>
              <a:buFont typeface="Noto Sans Symbols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 up before scheduling process to regain control or terminate  program that exceeds allotted time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47" descr="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575" y="1601787"/>
            <a:ext cx="7218362" cy="360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0"/>
          <p:cNvSpPr txBox="1">
            <a:spLocks noGrp="1"/>
          </p:cNvSpPr>
          <p:nvPr>
            <p:ph type="title"/>
          </p:nvPr>
        </p:nvSpPr>
        <p:spPr>
          <a:xfrm>
            <a:off x="1447800" y="207962"/>
            <a:ext cx="7064375" cy="68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 sz="4400" b="0" i="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User Interface</a:t>
            </a:r>
            <a:endParaRPr/>
          </a:p>
        </p:txBody>
      </p:sp>
      <p:sp>
        <p:nvSpPr>
          <p:cNvPr id="411" name="Google Shape;411;p50"/>
          <p:cNvSpPr txBox="1"/>
          <p:nvPr/>
        </p:nvSpPr>
        <p:spPr>
          <a:xfrm>
            <a:off x="919162" y="1430337"/>
            <a:ext cx="7142162" cy="779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575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02"/>
              <a:buFont typeface="Noto Sans Symbols"/>
              <a:buChar char="■"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 operating systems have a user interface (UI).</a:t>
            </a:r>
            <a:endParaRPr/>
          </a:p>
          <a:p>
            <a:pPr marL="3556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993300"/>
              </a:buClr>
              <a:buSzPts val="1602"/>
              <a:buFont typeface="Noto Sans Symbols"/>
              <a:buChar char="■"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Command-line (CLI), Graphics User Interface (GUI), or batch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"/>
          <p:cNvSpPr txBox="1">
            <a:spLocks noGrp="1"/>
          </p:cNvSpPr>
          <p:nvPr>
            <p:ph type="title"/>
          </p:nvPr>
        </p:nvSpPr>
        <p:spPr>
          <a:xfrm>
            <a:off x="1463675" y="360362"/>
            <a:ext cx="6958012" cy="452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wentieth Century"/>
              <a:buNone/>
            </a:pPr>
            <a:r>
              <a:rPr lang="en-US" sz="2800" b="0" i="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Four Components of a Computer System</a:t>
            </a:r>
            <a:endParaRPr/>
          </a:p>
        </p:txBody>
      </p:sp>
      <p:pic>
        <p:nvPicPr>
          <p:cNvPr id="165" name="Google Shape;1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2625" y="1533525"/>
            <a:ext cx="5448300" cy="434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2"/>
          <p:cNvSpPr txBox="1">
            <a:spLocks noGrp="1"/>
          </p:cNvSpPr>
          <p:nvPr>
            <p:ph type="title"/>
          </p:nvPr>
        </p:nvSpPr>
        <p:spPr>
          <a:xfrm>
            <a:off x="1447800" y="207962"/>
            <a:ext cx="7064375" cy="68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 sz="4400" b="0" i="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Program Execution</a:t>
            </a:r>
            <a:endParaRPr/>
          </a:p>
        </p:txBody>
      </p:sp>
      <p:sp>
        <p:nvSpPr>
          <p:cNvPr id="422" name="Google Shape;422;p52"/>
          <p:cNvSpPr txBox="1"/>
          <p:nvPr/>
        </p:nvSpPr>
        <p:spPr>
          <a:xfrm>
            <a:off x="919162" y="1430337"/>
            <a:ext cx="7142162" cy="779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575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02"/>
              <a:buFont typeface="Noto Sans Symbols"/>
              <a:buChar char="■"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Load and execute an program in the memory</a:t>
            </a:r>
            <a:endParaRPr/>
          </a:p>
          <a:p>
            <a:pPr marL="3556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993300"/>
              </a:buClr>
              <a:buSzPts val="1602"/>
              <a:buFont typeface="Noto Sans Symbols"/>
              <a:buChar char="■"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End execution, either normally or abnormally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4"/>
          <p:cNvSpPr txBox="1">
            <a:spLocks noGrp="1"/>
          </p:cNvSpPr>
          <p:nvPr>
            <p:ph type="title"/>
          </p:nvPr>
        </p:nvSpPr>
        <p:spPr>
          <a:xfrm>
            <a:off x="1447800" y="207962"/>
            <a:ext cx="7064375" cy="68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 sz="4400" b="0" i="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I/O Operations</a:t>
            </a:r>
            <a:endParaRPr/>
          </a:p>
        </p:txBody>
      </p:sp>
      <p:sp>
        <p:nvSpPr>
          <p:cNvPr id="433" name="Google Shape;433;p54"/>
          <p:cNvSpPr txBox="1"/>
          <p:nvPr/>
        </p:nvSpPr>
        <p:spPr>
          <a:xfrm>
            <a:off x="919162" y="1430337"/>
            <a:ext cx="7142162" cy="38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575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02"/>
              <a:buFont typeface="Noto Sans Symbols"/>
              <a:buChar char="■"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Running program may require I/O such as file or I/O device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6"/>
          <p:cNvSpPr txBox="1">
            <a:spLocks noGrp="1"/>
          </p:cNvSpPr>
          <p:nvPr>
            <p:ph type="title"/>
          </p:nvPr>
        </p:nvSpPr>
        <p:spPr>
          <a:xfrm>
            <a:off x="1447800" y="207962"/>
            <a:ext cx="7064375" cy="68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 sz="4400" b="0" i="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File System Manipulation</a:t>
            </a:r>
            <a:endParaRPr/>
          </a:p>
        </p:txBody>
      </p:sp>
      <p:sp>
        <p:nvSpPr>
          <p:cNvPr id="444" name="Google Shape;444;p56"/>
          <p:cNvSpPr txBox="1"/>
          <p:nvPr/>
        </p:nvSpPr>
        <p:spPr>
          <a:xfrm>
            <a:off x="919162" y="1430337"/>
            <a:ext cx="7142162" cy="117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575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02"/>
              <a:buFont typeface="Noto Sans Symbols"/>
              <a:buChar char="■"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Read, write, create and delete files and directories </a:t>
            </a:r>
            <a:endParaRPr/>
          </a:p>
          <a:p>
            <a:pPr marL="3556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993300"/>
              </a:buClr>
              <a:buSzPts val="1602"/>
              <a:buFont typeface="Noto Sans Symbols"/>
              <a:buChar char="■"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Search or list files and directories </a:t>
            </a:r>
            <a:endParaRPr/>
          </a:p>
          <a:p>
            <a:pPr marL="3556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993300"/>
              </a:buClr>
              <a:buSzPts val="1602"/>
              <a:buFont typeface="Noto Sans Symbols"/>
              <a:buChar char="■"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Permission management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8"/>
          <p:cNvSpPr txBox="1">
            <a:spLocks noGrp="1"/>
          </p:cNvSpPr>
          <p:nvPr>
            <p:ph type="title"/>
          </p:nvPr>
        </p:nvSpPr>
        <p:spPr>
          <a:xfrm>
            <a:off x="1447800" y="207962"/>
            <a:ext cx="7064375" cy="68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 sz="4400" b="0" i="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Communication</a:t>
            </a:r>
            <a:endParaRPr/>
          </a:p>
        </p:txBody>
      </p:sp>
      <p:sp>
        <p:nvSpPr>
          <p:cNvPr id="455" name="Google Shape;455;p58"/>
          <p:cNvSpPr txBox="1"/>
          <p:nvPr/>
        </p:nvSpPr>
        <p:spPr>
          <a:xfrm>
            <a:off x="919162" y="1430337"/>
            <a:ext cx="7142162" cy="1055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575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02"/>
              <a:buFont typeface="Noto Sans Symbols"/>
              <a:buChar char="■"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Processes exchange information, on the same system or over a network </a:t>
            </a:r>
            <a:endParaRPr/>
          </a:p>
          <a:p>
            <a:pPr marL="3556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993300"/>
              </a:buClr>
              <a:buSzPts val="1602"/>
              <a:buFont typeface="Noto Sans Symbols"/>
              <a:buChar char="■"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via shared memory or through message passing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0"/>
          <p:cNvSpPr txBox="1">
            <a:spLocks noGrp="1"/>
          </p:cNvSpPr>
          <p:nvPr>
            <p:ph type="title"/>
          </p:nvPr>
        </p:nvSpPr>
        <p:spPr>
          <a:xfrm>
            <a:off x="1447800" y="207962"/>
            <a:ext cx="7064375" cy="68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 sz="4400" b="0" i="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Error Detection</a:t>
            </a:r>
            <a:endParaRPr/>
          </a:p>
        </p:txBody>
      </p:sp>
      <p:sp>
        <p:nvSpPr>
          <p:cNvPr id="466" name="Google Shape;466;p60"/>
          <p:cNvSpPr txBox="1"/>
          <p:nvPr/>
        </p:nvSpPr>
        <p:spPr>
          <a:xfrm>
            <a:off x="919162" y="1430337"/>
            <a:ext cx="7142162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575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02"/>
              <a:buFont typeface="Noto Sans Symbols"/>
              <a:buChar char="■"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 needs to be constantly aware of possible errors </a:t>
            </a:r>
            <a:endParaRPr/>
          </a:p>
          <a:p>
            <a:pPr marL="3556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993300"/>
              </a:buClr>
              <a:buSzPts val="1602"/>
              <a:buFont typeface="Noto Sans Symbols"/>
              <a:buChar char="■"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Errors in CPU, memory, I/O devices, programs </a:t>
            </a:r>
            <a:endParaRPr/>
          </a:p>
          <a:p>
            <a:pPr marL="3556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993300"/>
              </a:buClr>
              <a:buSzPts val="1602"/>
              <a:buFont typeface="Noto Sans Symbols"/>
              <a:buChar char="■"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should take appropriate actions to ensure correctness and consistency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"/>
          <p:cNvSpPr txBox="1">
            <a:spLocks noGrp="1"/>
          </p:cNvSpPr>
          <p:nvPr>
            <p:ph type="title"/>
          </p:nvPr>
        </p:nvSpPr>
        <p:spPr>
          <a:xfrm>
            <a:off x="611187" y="207962"/>
            <a:ext cx="7167562" cy="690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 sz="4400" b="0" i="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Operating System-Definition</a:t>
            </a:r>
            <a:endParaRPr/>
          </a:p>
        </p:txBody>
      </p:sp>
      <p:sp>
        <p:nvSpPr>
          <p:cNvPr id="153" name="Google Shape;153;p4"/>
          <p:cNvSpPr txBox="1"/>
          <p:nvPr/>
        </p:nvSpPr>
        <p:spPr>
          <a:xfrm>
            <a:off x="941387" y="1562100"/>
            <a:ext cx="7389812" cy="242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02"/>
              <a:buFont typeface="Noto Sans Symbols"/>
              <a:buChar char="■"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program that acts as an intermediary between a user of a computer  and the computer hardware</a:t>
            </a:r>
            <a:endParaRPr/>
          </a:p>
          <a:p>
            <a:pPr marL="3556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2000"/>
              <a:buFont typeface="Noto Sans Symbols"/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993300"/>
              </a:buClr>
              <a:buSzPts val="1602"/>
              <a:buFont typeface="Noto Sans Symbols"/>
              <a:buChar char="■"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Operating system goals:</a:t>
            </a:r>
            <a:endParaRPr/>
          </a:p>
          <a:p>
            <a:pPr marL="755650" marR="0" lvl="1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CC6600"/>
              </a:buClr>
              <a:buSzPts val="1458"/>
              <a:buFont typeface="Noto Sans Symbols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Execute user programs and make solving user problems easier</a:t>
            </a:r>
            <a:endParaRPr/>
          </a:p>
          <a:p>
            <a:pPr marL="755650" marR="0" lvl="1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CC6600"/>
              </a:buClr>
              <a:buSzPts val="1458"/>
              <a:buFont typeface="Noto Sans Symbols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Make the computer system convenient to use</a:t>
            </a:r>
            <a:endParaRPr/>
          </a:p>
          <a:p>
            <a:pPr marL="755650" marR="0" lvl="1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CC6600"/>
              </a:buClr>
              <a:buSzPts val="1458"/>
              <a:buFont typeface="Noto Sans Symbols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the computer hardware in an efficient manner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2"/>
          <p:cNvSpPr txBox="1">
            <a:spLocks noGrp="1"/>
          </p:cNvSpPr>
          <p:nvPr>
            <p:ph type="title"/>
          </p:nvPr>
        </p:nvSpPr>
        <p:spPr>
          <a:xfrm>
            <a:off x="1447800" y="207962"/>
            <a:ext cx="7064375" cy="68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 sz="4400" b="0" i="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Resource Allocation</a:t>
            </a:r>
            <a:endParaRPr/>
          </a:p>
        </p:txBody>
      </p:sp>
      <p:sp>
        <p:nvSpPr>
          <p:cNvPr id="477" name="Google Shape;477;p62"/>
          <p:cNvSpPr txBox="1"/>
          <p:nvPr/>
        </p:nvSpPr>
        <p:spPr>
          <a:xfrm>
            <a:off x="919162" y="1430337"/>
            <a:ext cx="7142162" cy="1055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575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02"/>
              <a:buFont typeface="Noto Sans Symbols"/>
              <a:buChar char="■"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Allocate resources for multiple users or multiple jobs running concurrently </a:t>
            </a:r>
            <a:endParaRPr/>
          </a:p>
          <a:p>
            <a:pPr marL="3556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993300"/>
              </a:buClr>
              <a:buSzPts val="1602"/>
              <a:buFont typeface="Noto Sans Symbols"/>
              <a:buChar char="■"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Many types of resources: CPU, memory, file, I/O devices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4"/>
          <p:cNvSpPr txBox="1">
            <a:spLocks noGrp="1"/>
          </p:cNvSpPr>
          <p:nvPr>
            <p:ph type="title"/>
          </p:nvPr>
        </p:nvSpPr>
        <p:spPr>
          <a:xfrm>
            <a:off x="1447800" y="207962"/>
            <a:ext cx="7064375" cy="68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 sz="4400" b="0" i="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Accounting</a:t>
            </a:r>
            <a:endParaRPr/>
          </a:p>
        </p:txBody>
      </p:sp>
      <p:sp>
        <p:nvSpPr>
          <p:cNvPr id="488" name="Google Shape;488;p64"/>
          <p:cNvSpPr txBox="1"/>
          <p:nvPr/>
        </p:nvSpPr>
        <p:spPr>
          <a:xfrm>
            <a:off x="919162" y="1430337"/>
            <a:ext cx="7142162" cy="6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575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02"/>
              <a:buFont typeface="Noto Sans Symbols"/>
              <a:buChar char="■"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keep track of which users use how much and what kinds of resources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6"/>
          <p:cNvSpPr txBox="1">
            <a:spLocks noGrp="1"/>
          </p:cNvSpPr>
          <p:nvPr>
            <p:ph type="title"/>
          </p:nvPr>
        </p:nvSpPr>
        <p:spPr>
          <a:xfrm>
            <a:off x="1042987" y="207962"/>
            <a:ext cx="5949950" cy="68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 sz="4400" b="0" i="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Protection and Security </a:t>
            </a:r>
            <a:endParaRPr/>
          </a:p>
        </p:txBody>
      </p:sp>
      <p:sp>
        <p:nvSpPr>
          <p:cNvPr id="499" name="Google Shape;499;p66"/>
          <p:cNvSpPr txBox="1"/>
          <p:nvPr/>
        </p:nvSpPr>
        <p:spPr>
          <a:xfrm>
            <a:off x="755650" y="1628775"/>
            <a:ext cx="7096125" cy="19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800" rIns="0" bIns="0" anchor="t" anchorCtr="0">
            <a:spAutoFit/>
          </a:bodyPr>
          <a:lstStyle/>
          <a:p>
            <a:pPr marL="355600" marR="0" lvl="0" indent="-342900" algn="l" rtl="0">
              <a:lnSpc>
                <a:spcPct val="105555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02"/>
              <a:buFont typeface="Noto Sans Symbols"/>
              <a:buChar char="■"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Protection provides a mechanism to control access to system resources </a:t>
            </a:r>
            <a:endParaRPr/>
          </a:p>
          <a:p>
            <a:pPr marL="755650" marR="0" lvl="1" indent="-285750" algn="l" rtl="0">
              <a:lnSpc>
                <a:spcPct val="105555"/>
              </a:lnSpc>
              <a:spcBef>
                <a:spcPts val="300"/>
              </a:spcBef>
              <a:spcAft>
                <a:spcPts val="0"/>
              </a:spcAft>
              <a:buClr>
                <a:srgbClr val="993300"/>
              </a:buClr>
              <a:buSzPts val="1602"/>
              <a:buFont typeface="Noto Sans Symbols"/>
              <a:buChar char="■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 control: control access to resources </a:t>
            </a:r>
            <a:endParaRPr/>
          </a:p>
          <a:p>
            <a:pPr marL="755650" marR="0" lvl="1" indent="-285750" algn="l" rtl="0">
              <a:lnSpc>
                <a:spcPct val="105555"/>
              </a:lnSpc>
              <a:spcBef>
                <a:spcPts val="300"/>
              </a:spcBef>
              <a:spcAft>
                <a:spcPts val="0"/>
              </a:spcAft>
              <a:buClr>
                <a:srgbClr val="993300"/>
              </a:buClr>
              <a:buSzPts val="1602"/>
              <a:buFont typeface="Noto Sans Symbols"/>
              <a:buChar char="■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isolation: processes should not interfere with each other </a:t>
            </a:r>
            <a:endParaRPr/>
          </a:p>
          <a:p>
            <a:pPr marL="355600" marR="0" lvl="0" indent="-342900" algn="l" rtl="0">
              <a:lnSpc>
                <a:spcPct val="105555"/>
              </a:lnSpc>
              <a:spcBef>
                <a:spcPts val="300"/>
              </a:spcBef>
              <a:spcAft>
                <a:spcPts val="0"/>
              </a:spcAft>
              <a:buClr>
                <a:srgbClr val="993300"/>
              </a:buClr>
              <a:buSzPts val="1602"/>
              <a:buFont typeface="Noto Sans Symbols"/>
              <a:buChar char="■"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Security authenticates users and prevent invalid access to I/O devices </a:t>
            </a:r>
            <a:endParaRPr/>
          </a:p>
          <a:p>
            <a:pPr marL="355600" marR="0" lvl="0" indent="-342900" algn="l" rtl="0">
              <a:lnSpc>
                <a:spcPct val="105555"/>
              </a:lnSpc>
              <a:spcBef>
                <a:spcPts val="300"/>
              </a:spcBef>
              <a:spcAft>
                <a:spcPts val="0"/>
              </a:spcAft>
              <a:buClr>
                <a:srgbClr val="993300"/>
              </a:buClr>
              <a:buSzPts val="1602"/>
              <a:buFont typeface="Noto Sans Symbols"/>
              <a:buChar char="■"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Protection is the mechanism, security towards the policy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7"/>
          <p:cNvSpPr txBox="1">
            <a:spLocks noGrp="1"/>
          </p:cNvSpPr>
          <p:nvPr>
            <p:ph type="title"/>
          </p:nvPr>
        </p:nvSpPr>
        <p:spPr>
          <a:xfrm>
            <a:off x="457200" y="155575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 sz="4400" b="0" i="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System Calls</a:t>
            </a:r>
            <a:endParaRPr/>
          </a:p>
        </p:txBody>
      </p:sp>
      <p:sp>
        <p:nvSpPr>
          <p:cNvPr id="506" name="Google Shape;506;p67"/>
          <p:cNvSpPr txBox="1">
            <a:spLocks noGrp="1"/>
          </p:cNvSpPr>
          <p:nvPr>
            <p:ph type="body" idx="1"/>
          </p:nvPr>
        </p:nvSpPr>
        <p:spPr>
          <a:xfrm>
            <a:off x="949325" y="1508125"/>
            <a:ext cx="6429375" cy="2646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7" lvl="0" indent="-31908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◻"/>
            </a:pPr>
            <a:r>
              <a:rPr lang="en-US" sz="2400"/>
              <a:t>Acts as an interface between the Kernel and User programs.</a:t>
            </a:r>
            <a:endParaRPr sz="2400"/>
          </a:p>
          <a:p>
            <a:pPr marL="319087" lvl="0" indent="-31908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◻"/>
            </a:pPr>
            <a:r>
              <a:rPr lang="en-US" sz="2400"/>
              <a:t>It provides </a:t>
            </a:r>
            <a:r>
              <a:rPr lang="en-US" sz="2400" b="0" i="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services to the user program </a:t>
            </a:r>
            <a:r>
              <a:rPr lang="en-US" sz="2400"/>
              <a:t>through</a:t>
            </a:r>
            <a:r>
              <a:rPr lang="en-US" sz="2400" b="0" i="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OS via API.</a:t>
            </a:r>
            <a:endParaRPr/>
          </a:p>
          <a:p>
            <a:pPr marL="319087" lvl="0" indent="-319087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◻"/>
            </a:pPr>
            <a:r>
              <a:rPr lang="en-US" sz="2400" b="0" i="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Typically written in a high-level language (C or C++)</a:t>
            </a:r>
            <a:endParaRPr/>
          </a:p>
          <a:p>
            <a:pPr marL="319087" lvl="0" indent="-319087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◻"/>
            </a:pPr>
            <a:r>
              <a:rPr lang="en-US" sz="2400" b="0" i="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Three most common APIs are Win32 API for Windows, POSIX API for POSIX-based systems (including virtually all versions of UNIX, Linux, and Mac OS X), and Java API for the Java virtual machine (JVM)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8"/>
          <p:cNvSpPr txBox="1">
            <a:spLocks noGrp="1"/>
          </p:cNvSpPr>
          <p:nvPr>
            <p:ph type="title"/>
          </p:nvPr>
        </p:nvSpPr>
        <p:spPr>
          <a:xfrm>
            <a:off x="457200" y="214312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 sz="4400" b="0" i="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Example of System Calls</a:t>
            </a:r>
            <a:endParaRPr/>
          </a:p>
        </p:txBody>
      </p:sp>
      <p:sp>
        <p:nvSpPr>
          <p:cNvPr id="513" name="Google Shape;513;p68"/>
          <p:cNvSpPr txBox="1">
            <a:spLocks noGrp="1"/>
          </p:cNvSpPr>
          <p:nvPr>
            <p:ph type="body" idx="1"/>
          </p:nvPr>
        </p:nvSpPr>
        <p:spPr>
          <a:xfrm>
            <a:off x="612775" y="167005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7" lvl="0" indent="-319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System call sequence to copy the contents of one file to another file</a:t>
            </a:r>
            <a:endParaRPr/>
          </a:p>
        </p:txBody>
      </p:sp>
      <p:pic>
        <p:nvPicPr>
          <p:cNvPr id="514" name="Google Shape;514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4787" y="2708275"/>
            <a:ext cx="5937250" cy="40179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5" name="Google Shape;515;p68"/>
          <p:cNvCxnSpPr/>
          <p:nvPr/>
        </p:nvCxnSpPr>
        <p:spPr>
          <a:xfrm>
            <a:off x="7358062" y="2022475"/>
            <a:ext cx="0" cy="4206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516" name="Google Shape;516;p68"/>
          <p:cNvCxnSpPr/>
          <p:nvPr/>
        </p:nvCxnSpPr>
        <p:spPr>
          <a:xfrm>
            <a:off x="1503362" y="2012950"/>
            <a:ext cx="0" cy="4302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9"/>
          <p:cNvSpPr txBox="1">
            <a:spLocks noGrp="1"/>
          </p:cNvSpPr>
          <p:nvPr>
            <p:ph type="title"/>
          </p:nvPr>
        </p:nvSpPr>
        <p:spPr>
          <a:xfrm>
            <a:off x="920750" y="182562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 sz="4400" b="0" i="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API – System Call – OS Relationship</a:t>
            </a:r>
            <a:endParaRPr/>
          </a:p>
        </p:txBody>
      </p:sp>
      <p:pic>
        <p:nvPicPr>
          <p:cNvPr id="523" name="Google Shape;523;p69" descr="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8375" y="1425575"/>
            <a:ext cx="7153275" cy="43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2"/>
          <p:cNvSpPr txBox="1">
            <a:spLocks noGrp="1"/>
          </p:cNvSpPr>
          <p:nvPr>
            <p:ph type="title"/>
          </p:nvPr>
        </p:nvSpPr>
        <p:spPr>
          <a:xfrm>
            <a:off x="473075" y="214312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 sz="4400" b="0" i="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Types of System Calls</a:t>
            </a:r>
            <a:endParaRPr/>
          </a:p>
        </p:txBody>
      </p:sp>
      <p:sp>
        <p:nvSpPr>
          <p:cNvPr id="544" name="Google Shape;544;p72"/>
          <p:cNvSpPr txBox="1">
            <a:spLocks noGrp="1"/>
          </p:cNvSpPr>
          <p:nvPr>
            <p:ph type="body" idx="1"/>
          </p:nvPr>
        </p:nvSpPr>
        <p:spPr>
          <a:xfrm>
            <a:off x="692029" y="1716971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7" lvl="0" indent="-319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000" b="0" i="0" u="none" dirty="0">
                <a:solidFill>
                  <a:schemeClr val="dk1"/>
                </a:solidFill>
                <a:sym typeface="Twentieth Century"/>
              </a:rPr>
              <a:t>Process control</a:t>
            </a:r>
            <a:endParaRPr sz="2000" dirty="0"/>
          </a:p>
          <a:p>
            <a:pPr marL="639762" lvl="1" indent="-27304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🞑"/>
            </a:pPr>
            <a:r>
              <a:rPr lang="en-US" sz="2000" b="0" i="0" u="none" dirty="0">
                <a:solidFill>
                  <a:schemeClr val="dk1"/>
                </a:solidFill>
                <a:sym typeface="Twentieth Century"/>
              </a:rPr>
              <a:t>create process, terminate process</a:t>
            </a:r>
            <a:endParaRPr sz="2000" dirty="0"/>
          </a:p>
          <a:p>
            <a:pPr marL="639762" lvl="1" indent="-27304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🞑"/>
            </a:pPr>
            <a:r>
              <a:rPr lang="en-US" sz="2000" b="0" i="0" u="none" dirty="0">
                <a:solidFill>
                  <a:schemeClr val="dk1"/>
                </a:solidFill>
                <a:sym typeface="Twentieth Century"/>
              </a:rPr>
              <a:t>end, abort</a:t>
            </a:r>
            <a:endParaRPr sz="2000" dirty="0"/>
          </a:p>
          <a:p>
            <a:pPr marL="639762" lvl="1" indent="-27304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🞑"/>
            </a:pPr>
            <a:r>
              <a:rPr lang="en-US" sz="2000" b="0" i="0" u="none" dirty="0">
                <a:solidFill>
                  <a:schemeClr val="dk1"/>
                </a:solidFill>
                <a:sym typeface="Twentieth Century"/>
              </a:rPr>
              <a:t>load, execute</a:t>
            </a:r>
            <a:endParaRPr sz="2000" dirty="0"/>
          </a:p>
          <a:p>
            <a:pPr marL="639762" lvl="1" indent="-27304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🞑"/>
            </a:pPr>
            <a:r>
              <a:rPr lang="en-US" sz="2000" b="0" i="0" u="none" dirty="0">
                <a:solidFill>
                  <a:schemeClr val="dk1"/>
                </a:solidFill>
                <a:sym typeface="Twentieth Century"/>
              </a:rPr>
              <a:t>get process attributes, set process attributes</a:t>
            </a:r>
            <a:endParaRPr sz="2000" dirty="0"/>
          </a:p>
          <a:p>
            <a:pPr marL="639762" lvl="1" indent="-27304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🞑"/>
            </a:pPr>
            <a:r>
              <a:rPr lang="en-US" sz="2000" b="0" i="0" u="none" dirty="0">
                <a:solidFill>
                  <a:schemeClr val="dk1"/>
                </a:solidFill>
                <a:sym typeface="Twentieth Century"/>
              </a:rPr>
              <a:t>wait for time</a:t>
            </a:r>
            <a:endParaRPr sz="2000" dirty="0"/>
          </a:p>
          <a:p>
            <a:pPr marL="639762" lvl="1" indent="-27304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🞑"/>
            </a:pPr>
            <a:r>
              <a:rPr lang="en-US" sz="2000" b="0" i="0" u="none" dirty="0">
                <a:solidFill>
                  <a:schemeClr val="dk1"/>
                </a:solidFill>
                <a:sym typeface="Twentieth Century"/>
              </a:rPr>
              <a:t>wait event, signal event</a:t>
            </a:r>
            <a:endParaRPr sz="2000" dirty="0"/>
          </a:p>
          <a:p>
            <a:pPr marL="639762" lvl="1" indent="-27304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🞑"/>
            </a:pPr>
            <a:r>
              <a:rPr lang="en-US" sz="2000" b="0" i="0" u="none" dirty="0">
                <a:solidFill>
                  <a:schemeClr val="dk1"/>
                </a:solidFill>
                <a:sym typeface="Twentieth Century"/>
              </a:rPr>
              <a:t>allocate and free memory</a:t>
            </a:r>
            <a:endParaRPr sz="2000" dirty="0"/>
          </a:p>
          <a:p>
            <a:pPr marL="639762" lvl="1" indent="-27304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🞑"/>
            </a:pPr>
            <a:r>
              <a:rPr lang="en-US" sz="2000" b="1" i="0" u="none" dirty="0">
                <a:solidFill>
                  <a:srgbClr val="3366FF"/>
                </a:solidFill>
                <a:sym typeface="Twentieth Century"/>
              </a:rPr>
              <a:t>Debugger</a:t>
            </a:r>
            <a:r>
              <a:rPr lang="en-US" sz="2000" b="0" i="0" u="none" dirty="0">
                <a:solidFill>
                  <a:schemeClr val="dk1"/>
                </a:solidFill>
                <a:sym typeface="Twentieth Century"/>
              </a:rPr>
              <a:t> for determining </a:t>
            </a:r>
            <a:r>
              <a:rPr lang="en-US" sz="2000" b="1" i="0" u="none" dirty="0">
                <a:solidFill>
                  <a:srgbClr val="3366FF"/>
                </a:solidFill>
                <a:sym typeface="Twentieth Century"/>
              </a:rPr>
              <a:t>bugs, single step </a:t>
            </a:r>
            <a:r>
              <a:rPr lang="en-US" sz="2000" b="0" i="0" u="none" dirty="0">
                <a:solidFill>
                  <a:schemeClr val="dk1"/>
                </a:solidFill>
                <a:sym typeface="Twentieth Century"/>
              </a:rPr>
              <a:t>execution</a:t>
            </a:r>
            <a:endParaRPr sz="2000" dirty="0"/>
          </a:p>
          <a:p>
            <a:pPr marL="639762" lvl="1" indent="-27304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🞑"/>
            </a:pPr>
            <a:r>
              <a:rPr lang="en-US" sz="2000" b="1" i="0" u="none" dirty="0">
                <a:solidFill>
                  <a:srgbClr val="3366FF"/>
                </a:solidFill>
                <a:sym typeface="Twentieth Century"/>
              </a:rPr>
              <a:t>Locks</a:t>
            </a:r>
            <a:r>
              <a:rPr lang="en-US" sz="2000" b="0" i="0" u="none" dirty="0">
                <a:solidFill>
                  <a:schemeClr val="dk1"/>
                </a:solidFill>
                <a:sym typeface="Twentieth Century"/>
              </a:rPr>
              <a:t> for managing access to shared data between processes</a:t>
            </a: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"/>
          <p:cNvSpPr txBox="1">
            <a:spLocks noGrp="1"/>
          </p:cNvSpPr>
          <p:nvPr>
            <p:ph type="title"/>
          </p:nvPr>
        </p:nvSpPr>
        <p:spPr>
          <a:xfrm>
            <a:off x="2189162" y="295275"/>
            <a:ext cx="54864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 sz="4400" b="0" i="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Operating System Definition</a:t>
            </a:r>
            <a:endParaRPr/>
          </a:p>
        </p:txBody>
      </p:sp>
      <p:sp>
        <p:nvSpPr>
          <p:cNvPr id="171" name="Google Shape;171;p7"/>
          <p:cNvSpPr txBox="1"/>
          <p:nvPr/>
        </p:nvSpPr>
        <p:spPr>
          <a:xfrm>
            <a:off x="906462" y="1330325"/>
            <a:ext cx="7524750" cy="279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575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02"/>
              <a:buFont typeface="Noto Sans Symbols"/>
              <a:buChar char="■"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 is a </a:t>
            </a:r>
            <a:r>
              <a:rPr lang="en-US" sz="1800" b="1" i="0" u="none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resource allocator</a:t>
            </a: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55650" marR="0" lvl="1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CC6600"/>
              </a:buClr>
              <a:buSzPts val="1458"/>
              <a:buFont typeface="Noto Sans Symbols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Manages all resources</a:t>
            </a:r>
            <a:endParaRPr/>
          </a:p>
          <a:p>
            <a:pPr marL="755650" marR="0" lvl="1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CC6600"/>
              </a:buClr>
              <a:buSzPts val="1458"/>
              <a:buFont typeface="Noto Sans Symbols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Decides between conflicting requests for efficient and fair resource  use</a:t>
            </a:r>
            <a:endParaRPr/>
          </a:p>
          <a:p>
            <a:pPr marL="755650" marR="0" lvl="1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993300"/>
              </a:buClr>
              <a:buSzPts val="1602"/>
              <a:buFont typeface="Noto Sans Symbols"/>
              <a:buChar char="■"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 is a </a:t>
            </a:r>
            <a:r>
              <a:rPr lang="en-US" sz="1800" b="1" i="0" u="none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control program</a:t>
            </a: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55650" marR="0" lvl="1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CC6600"/>
              </a:buClr>
              <a:buSzPts val="1458"/>
              <a:buFont typeface="Noto Sans Symbols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Controls execution of programs to prevent errors and improper use</a:t>
            </a:r>
            <a:endParaRPr/>
          </a:p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the computer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3"/>
          <p:cNvSpPr txBox="1">
            <a:spLocks noGrp="1"/>
          </p:cNvSpPr>
          <p:nvPr>
            <p:ph type="title"/>
          </p:nvPr>
        </p:nvSpPr>
        <p:spPr>
          <a:xfrm>
            <a:off x="457200" y="198437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 sz="4400" b="0" i="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Types of System Calls</a:t>
            </a:r>
            <a:endParaRPr/>
          </a:p>
        </p:txBody>
      </p:sp>
      <p:sp>
        <p:nvSpPr>
          <p:cNvPr id="551" name="Google Shape;551;p73"/>
          <p:cNvSpPr txBox="1">
            <a:spLocks noGrp="1"/>
          </p:cNvSpPr>
          <p:nvPr>
            <p:ph type="body" idx="1"/>
          </p:nvPr>
        </p:nvSpPr>
        <p:spPr>
          <a:xfrm>
            <a:off x="612775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7" lvl="0" indent="-319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File management</a:t>
            </a:r>
            <a:endParaRPr/>
          </a:p>
          <a:p>
            <a:pPr marL="639762" lvl="1" indent="-27304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🞑"/>
            </a:pPr>
            <a:r>
              <a:rPr lang="en-US" sz="2600" b="0" i="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create file, delete file</a:t>
            </a:r>
            <a:endParaRPr/>
          </a:p>
          <a:p>
            <a:pPr marL="639762" lvl="1" indent="-27304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🞑"/>
            </a:pPr>
            <a:r>
              <a:rPr lang="en-US" sz="2600" b="0" i="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open, close file</a:t>
            </a:r>
            <a:endParaRPr/>
          </a:p>
          <a:p>
            <a:pPr marL="639762" lvl="1" indent="-27304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🞑"/>
            </a:pPr>
            <a:r>
              <a:rPr lang="en-US" sz="2600" b="0" i="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read, write, reposition</a:t>
            </a:r>
            <a:endParaRPr/>
          </a:p>
          <a:p>
            <a:pPr marL="639762" lvl="1" indent="-27304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🞑"/>
            </a:pPr>
            <a:r>
              <a:rPr lang="en-US" sz="2600" b="0" i="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get and set file attributes</a:t>
            </a:r>
            <a:endParaRPr/>
          </a:p>
          <a:p>
            <a:pPr marL="319087" lvl="0" indent="-319087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Device management</a:t>
            </a:r>
            <a:endParaRPr/>
          </a:p>
          <a:p>
            <a:pPr marL="639762" lvl="1" indent="-27304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🞑"/>
            </a:pPr>
            <a:r>
              <a:rPr lang="en-US" sz="2600" b="0" i="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request device, release device</a:t>
            </a:r>
            <a:endParaRPr/>
          </a:p>
          <a:p>
            <a:pPr marL="639762" lvl="1" indent="-27304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🞑"/>
            </a:pPr>
            <a:r>
              <a:rPr lang="en-US" sz="2600" b="0" i="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read, write, reposition</a:t>
            </a:r>
            <a:endParaRPr/>
          </a:p>
          <a:p>
            <a:pPr marL="639762" lvl="1" indent="-27304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🞑"/>
            </a:pPr>
            <a:r>
              <a:rPr lang="en-US" sz="2600" b="0" i="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get device attributes, set device attributes</a:t>
            </a:r>
            <a:endParaRPr/>
          </a:p>
          <a:p>
            <a:pPr marL="639762" lvl="1" indent="-27304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🞑"/>
            </a:pPr>
            <a:r>
              <a:rPr lang="en-US" sz="2600" b="0" i="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logically attach or detach devices</a:t>
            </a:r>
            <a:endParaRPr/>
          </a:p>
          <a:p>
            <a:pPr marL="319088" lvl="0" indent="-220028" algn="l" rtl="0">
              <a:spcBef>
                <a:spcPts val="700"/>
              </a:spcBef>
              <a:spcAft>
                <a:spcPts val="0"/>
              </a:spcAft>
              <a:buSzPts val="1560"/>
              <a:buNone/>
            </a:pPr>
            <a:endParaRPr sz="2600" b="0" i="0" u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4"/>
          <p:cNvSpPr txBox="1">
            <a:spLocks noGrp="1"/>
          </p:cNvSpPr>
          <p:nvPr>
            <p:ph type="title"/>
          </p:nvPr>
        </p:nvSpPr>
        <p:spPr>
          <a:xfrm>
            <a:off x="536575" y="198437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 sz="4400" b="0" i="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Types of System Calls (Cont.)</a:t>
            </a:r>
            <a:endParaRPr/>
          </a:p>
        </p:txBody>
      </p:sp>
      <p:sp>
        <p:nvSpPr>
          <p:cNvPr id="558" name="Google Shape;558;p74"/>
          <p:cNvSpPr txBox="1">
            <a:spLocks noGrp="1"/>
          </p:cNvSpPr>
          <p:nvPr>
            <p:ph type="body" idx="1"/>
          </p:nvPr>
        </p:nvSpPr>
        <p:spPr>
          <a:xfrm>
            <a:off x="806450" y="1233487"/>
            <a:ext cx="7234237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7" lvl="0" indent="-319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80"/>
              <a:buFont typeface="Noto Sans Symbols"/>
              <a:buChar char="◻"/>
            </a:pPr>
            <a:r>
              <a:rPr lang="en-US" sz="1800" b="0" i="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Information maintenance</a:t>
            </a:r>
            <a:endParaRPr/>
          </a:p>
          <a:p>
            <a:pPr marL="639762" lvl="1" indent="-273048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60"/>
              <a:buFont typeface="Noto Sans Symbols"/>
              <a:buChar char="🞑"/>
            </a:pPr>
            <a:r>
              <a:rPr lang="en-US" sz="1800" b="0" i="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get time or date, set time or date</a:t>
            </a:r>
            <a:endParaRPr/>
          </a:p>
          <a:p>
            <a:pPr marL="639762" lvl="1" indent="-273048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60"/>
              <a:buFont typeface="Noto Sans Symbols"/>
              <a:buChar char="🞑"/>
            </a:pPr>
            <a:r>
              <a:rPr lang="en-US" sz="1800" b="0" i="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get system data, set system data</a:t>
            </a:r>
            <a:endParaRPr/>
          </a:p>
          <a:p>
            <a:pPr marL="639762" lvl="1" indent="-273048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60"/>
              <a:buFont typeface="Noto Sans Symbols"/>
              <a:buChar char="🞑"/>
            </a:pPr>
            <a:r>
              <a:rPr lang="en-US" sz="1800" b="0" i="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get and set process, file, or device attributes</a:t>
            </a:r>
            <a:endParaRPr/>
          </a:p>
          <a:p>
            <a:pPr marL="319087" lvl="0" indent="-319087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080"/>
              <a:buFont typeface="Noto Sans Symbols"/>
              <a:buChar char="◻"/>
            </a:pPr>
            <a:r>
              <a:rPr lang="en-US" sz="1800" b="0" i="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Communications</a:t>
            </a:r>
            <a:endParaRPr/>
          </a:p>
          <a:p>
            <a:pPr marL="639762" lvl="1" indent="-273048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60"/>
              <a:buFont typeface="Noto Sans Symbols"/>
              <a:buChar char="🞑"/>
            </a:pPr>
            <a:r>
              <a:rPr lang="en-US" sz="1800" b="0" i="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create, delete communication connection</a:t>
            </a:r>
            <a:endParaRPr/>
          </a:p>
          <a:p>
            <a:pPr marL="639762" lvl="1" indent="-273048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60"/>
              <a:buFont typeface="Noto Sans Symbols"/>
              <a:buChar char="🞑"/>
            </a:pPr>
            <a:r>
              <a:rPr lang="en-US" sz="1800" b="0" i="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send, receive messages if </a:t>
            </a:r>
            <a:r>
              <a:rPr lang="en-US" sz="1800" b="1" i="0" u="none">
                <a:solidFill>
                  <a:srgbClr val="3366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message passing model </a:t>
            </a:r>
            <a:r>
              <a:rPr lang="en-US" sz="1800" b="0" i="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to </a:t>
            </a:r>
            <a:r>
              <a:rPr lang="en-US" sz="1800" b="1" i="0" u="none">
                <a:solidFill>
                  <a:srgbClr val="3366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host name</a:t>
            </a:r>
            <a:r>
              <a:rPr lang="en-US" sz="1800" b="0" i="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or </a:t>
            </a:r>
            <a:r>
              <a:rPr lang="en-US" sz="1800" b="1" i="0" u="none">
                <a:solidFill>
                  <a:srgbClr val="3366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process name</a:t>
            </a:r>
            <a:endParaRPr/>
          </a:p>
          <a:p>
            <a:pPr marL="9144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350"/>
              <a:buFont typeface="Noto Sans Symbols"/>
              <a:buChar char="■"/>
            </a:pPr>
            <a:r>
              <a:rPr lang="en-US" sz="1800" b="0" i="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From</a:t>
            </a:r>
            <a:r>
              <a:rPr lang="en-US" sz="1800" b="1" i="0" u="none">
                <a:solidFill>
                  <a:srgbClr val="3366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client </a:t>
            </a:r>
            <a:r>
              <a:rPr lang="en-US" sz="1800" b="0" i="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to</a:t>
            </a:r>
            <a:r>
              <a:rPr lang="en-US" sz="1800" b="1" i="0" u="none">
                <a:solidFill>
                  <a:srgbClr val="3366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server</a:t>
            </a:r>
            <a:endParaRPr/>
          </a:p>
          <a:p>
            <a:pPr marL="639762" lvl="1" indent="-273048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60"/>
              <a:buFont typeface="Noto Sans Symbols"/>
              <a:buChar char="🞑"/>
            </a:pPr>
            <a:r>
              <a:rPr lang="en-US" sz="1800" b="1" i="0" u="none">
                <a:solidFill>
                  <a:srgbClr val="3366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Shared-memory model </a:t>
            </a:r>
            <a:r>
              <a:rPr lang="en-US" sz="1800" b="0" i="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create and gain access to memory regions</a:t>
            </a:r>
            <a:endParaRPr/>
          </a:p>
          <a:p>
            <a:pPr marL="639762" lvl="1" indent="-273048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60"/>
              <a:buFont typeface="Noto Sans Symbols"/>
              <a:buChar char="🞑"/>
            </a:pPr>
            <a:r>
              <a:rPr lang="en-US" sz="1800" b="0" i="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transfer status information</a:t>
            </a:r>
            <a:endParaRPr/>
          </a:p>
          <a:p>
            <a:pPr marL="639762" lvl="1" indent="-273048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60"/>
              <a:buFont typeface="Noto Sans Symbols"/>
              <a:buChar char="🞑"/>
            </a:pPr>
            <a:r>
              <a:rPr lang="en-US" sz="1800" b="0" i="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attach and detach remote devices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5"/>
          <p:cNvSpPr txBox="1">
            <a:spLocks noGrp="1"/>
          </p:cNvSpPr>
          <p:nvPr>
            <p:ph type="title"/>
          </p:nvPr>
        </p:nvSpPr>
        <p:spPr>
          <a:xfrm>
            <a:off x="504825" y="198437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 sz="4400" b="0" i="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Types of System Calls (Cont.)</a:t>
            </a:r>
            <a:endParaRPr/>
          </a:p>
        </p:txBody>
      </p:sp>
      <p:sp>
        <p:nvSpPr>
          <p:cNvPr id="565" name="Google Shape;565;p75"/>
          <p:cNvSpPr txBox="1">
            <a:spLocks noGrp="1"/>
          </p:cNvSpPr>
          <p:nvPr>
            <p:ph type="body" idx="1"/>
          </p:nvPr>
        </p:nvSpPr>
        <p:spPr>
          <a:xfrm>
            <a:off x="612775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7" lvl="0" indent="-319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Protection</a:t>
            </a:r>
            <a:endParaRPr/>
          </a:p>
          <a:p>
            <a:pPr marL="639762" lvl="1" indent="-27304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🞑"/>
            </a:pPr>
            <a:r>
              <a:rPr lang="en-US" sz="2600" b="0" i="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Control access to resources</a:t>
            </a:r>
            <a:endParaRPr/>
          </a:p>
          <a:p>
            <a:pPr marL="639762" lvl="1" indent="-27304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🞑"/>
            </a:pPr>
            <a:r>
              <a:rPr lang="en-US" sz="2600" b="0" i="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Get and set permissions</a:t>
            </a:r>
            <a:endParaRPr/>
          </a:p>
          <a:p>
            <a:pPr marL="639762" lvl="1" indent="-27304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🞑"/>
            </a:pPr>
            <a:r>
              <a:rPr lang="en-US" sz="2600" b="0" i="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Allow and deny user access</a:t>
            </a:r>
            <a:endParaRPr/>
          </a:p>
          <a:p>
            <a:pPr marL="319088" lvl="0" indent="-220028" algn="l" rtl="0">
              <a:spcBef>
                <a:spcPts val="700"/>
              </a:spcBef>
              <a:spcAft>
                <a:spcPts val="0"/>
              </a:spcAft>
              <a:buSzPts val="1560"/>
              <a:buNone/>
            </a:pPr>
            <a:endParaRPr sz="2600" b="0" i="0" u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534D1902-0C39-E61D-CFC3-0016959300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76388" y="166688"/>
            <a:ext cx="6107112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Concept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84503ADD-DAB0-7497-BA3B-70F540B403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4563" y="1628092"/>
            <a:ext cx="7370762" cy="478631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An operating system executes a variety of programs: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Batch system – </a:t>
            </a:r>
            <a:r>
              <a:rPr lang="en-US" altLang="en-US" b="1" dirty="0">
                <a:solidFill>
                  <a:srgbClr val="3366FF"/>
                </a:solidFill>
              </a:rPr>
              <a:t>jobs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Time-shared systems – </a:t>
            </a:r>
            <a:r>
              <a:rPr lang="en-US" altLang="en-US" b="1" dirty="0">
                <a:solidFill>
                  <a:srgbClr val="3366FF"/>
                </a:solidFill>
              </a:rPr>
              <a:t>user programs </a:t>
            </a:r>
            <a:r>
              <a:rPr lang="en-US" altLang="en-US" dirty="0"/>
              <a:t>or </a:t>
            </a:r>
            <a:r>
              <a:rPr lang="en-US" altLang="en-US" b="1" dirty="0">
                <a:solidFill>
                  <a:srgbClr val="3366FF"/>
                </a:solidFill>
              </a:rPr>
              <a:t>tasks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Terms </a:t>
            </a:r>
            <a:r>
              <a:rPr lang="en-US" altLang="en-US" b="1" i="1" dirty="0"/>
              <a:t>job</a:t>
            </a:r>
            <a:r>
              <a:rPr lang="en-US" altLang="en-US" dirty="0"/>
              <a:t> and </a:t>
            </a:r>
            <a:r>
              <a:rPr lang="en-US" altLang="en-US" b="1" i="1" dirty="0"/>
              <a:t>process</a:t>
            </a:r>
            <a:r>
              <a:rPr lang="en-US" altLang="en-US" dirty="0"/>
              <a:t> almost interchangeably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7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534D1902-0C39-E61D-CFC3-0016959300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76388" y="166688"/>
            <a:ext cx="6107112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Concept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84503ADD-DAB0-7497-BA3B-70F540B403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4563" y="1501483"/>
            <a:ext cx="7370762" cy="478631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b="1" dirty="0">
                <a:solidFill>
                  <a:srgbClr val="3366FF"/>
                </a:solidFill>
              </a:rPr>
              <a:t>Process</a:t>
            </a:r>
            <a:r>
              <a:rPr lang="en-US" altLang="en-US" sz="2800" dirty="0"/>
              <a:t> – a program in execution; process execution must progress in sequential fashion</a:t>
            </a:r>
          </a:p>
          <a:p>
            <a:r>
              <a:rPr lang="en-US" altLang="en-US" sz="2800" dirty="0"/>
              <a:t>Multiple parts</a:t>
            </a:r>
          </a:p>
          <a:p>
            <a:pPr lvl="1"/>
            <a:r>
              <a:rPr lang="en-US" altLang="en-US" sz="2400" dirty="0"/>
              <a:t>The program code, also called </a:t>
            </a:r>
            <a:r>
              <a:rPr lang="en-US" altLang="en-US" sz="2400" b="1" dirty="0">
                <a:solidFill>
                  <a:srgbClr val="3366FF"/>
                </a:solidFill>
              </a:rPr>
              <a:t>text section</a:t>
            </a:r>
          </a:p>
          <a:p>
            <a:pPr lvl="1"/>
            <a:r>
              <a:rPr lang="en-US" altLang="en-US" sz="2400" dirty="0"/>
              <a:t>Current activity including</a:t>
            </a:r>
            <a:r>
              <a:rPr lang="en-US" altLang="en-US" sz="2400" b="1" dirty="0">
                <a:solidFill>
                  <a:srgbClr val="3366FF"/>
                </a:solidFill>
              </a:rPr>
              <a:t> program</a:t>
            </a:r>
            <a:r>
              <a:rPr lang="en-US" altLang="en-US" sz="2400" b="1" dirty="0"/>
              <a:t> </a:t>
            </a:r>
            <a:r>
              <a:rPr lang="en-US" altLang="en-US" sz="2400" b="1" dirty="0">
                <a:solidFill>
                  <a:srgbClr val="3366FF"/>
                </a:solidFill>
              </a:rPr>
              <a:t>counter</a:t>
            </a:r>
            <a:r>
              <a:rPr lang="en-US" altLang="en-US" sz="2400" dirty="0"/>
              <a:t>, processor registers</a:t>
            </a:r>
          </a:p>
          <a:p>
            <a:pPr lvl="1"/>
            <a:r>
              <a:rPr lang="en-US" altLang="en-US" sz="2400" b="1" dirty="0">
                <a:solidFill>
                  <a:srgbClr val="3366FF"/>
                </a:solidFill>
              </a:rPr>
              <a:t>Stack</a:t>
            </a:r>
            <a:r>
              <a:rPr lang="en-US" altLang="en-US" sz="2400" b="1" dirty="0"/>
              <a:t> </a:t>
            </a:r>
            <a:r>
              <a:rPr lang="en-US" altLang="en-US" sz="2400" dirty="0"/>
              <a:t>containing temporary data</a:t>
            </a:r>
          </a:p>
          <a:p>
            <a:pPr lvl="2"/>
            <a:r>
              <a:rPr lang="en-US" altLang="en-US" sz="2000" dirty="0"/>
              <a:t>Function parameters, return addresses, local variables</a:t>
            </a:r>
          </a:p>
          <a:p>
            <a:pPr lvl="1"/>
            <a:r>
              <a:rPr lang="en-US" altLang="en-US" sz="2400" b="1" dirty="0">
                <a:solidFill>
                  <a:srgbClr val="3366FF"/>
                </a:solidFill>
              </a:rPr>
              <a:t>Data section</a:t>
            </a:r>
            <a:r>
              <a:rPr lang="en-US" altLang="en-US" sz="2400" b="1" dirty="0"/>
              <a:t> </a:t>
            </a:r>
            <a:r>
              <a:rPr lang="en-US" altLang="en-US" sz="2400" dirty="0"/>
              <a:t>containing global variables</a:t>
            </a:r>
          </a:p>
          <a:p>
            <a:pPr lvl="1"/>
            <a:r>
              <a:rPr lang="en-US" altLang="en-US" sz="2400" b="1" dirty="0">
                <a:solidFill>
                  <a:srgbClr val="3366FF"/>
                </a:solidFill>
              </a:rPr>
              <a:t>Heap</a:t>
            </a:r>
            <a:r>
              <a:rPr lang="en-US" altLang="en-US" sz="2400" b="1" dirty="0"/>
              <a:t> </a:t>
            </a:r>
            <a:r>
              <a:rPr lang="en-US" altLang="en-US" sz="2400" dirty="0"/>
              <a:t>containing memory dynamically allocated during run time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7112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4992899F-CDD9-18F4-C3E1-D295725B38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76388" y="155575"/>
            <a:ext cx="6107112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Concept (Cont.)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0DDBF8E6-E90B-E21F-DFF6-AC1CC33067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89806" y="1463431"/>
            <a:ext cx="7164388" cy="4786313"/>
          </a:xfrm>
        </p:spPr>
        <p:txBody>
          <a:bodyPr/>
          <a:lstStyle/>
          <a:p>
            <a:r>
              <a:rPr lang="en-US" altLang="en-US" dirty="0"/>
              <a:t>Program is </a:t>
            </a:r>
            <a:r>
              <a:rPr lang="en-US" altLang="en-US" b="1" i="1" dirty="0"/>
              <a:t>passive/Static</a:t>
            </a:r>
            <a:r>
              <a:rPr lang="en-US" altLang="en-US" dirty="0"/>
              <a:t> entity stored on disk (</a:t>
            </a:r>
            <a:r>
              <a:rPr lang="en-US" altLang="en-US" b="1" dirty="0">
                <a:solidFill>
                  <a:srgbClr val="3366FF"/>
                </a:solidFill>
              </a:rPr>
              <a:t>executable file</a:t>
            </a:r>
            <a:r>
              <a:rPr lang="en-US" altLang="en-US" dirty="0"/>
              <a:t>), process is </a:t>
            </a:r>
            <a:r>
              <a:rPr lang="en-US" altLang="en-US" b="1" i="1" dirty="0"/>
              <a:t>active /Dynamic</a:t>
            </a:r>
          </a:p>
          <a:p>
            <a:pPr lvl="1"/>
            <a:r>
              <a:rPr lang="en-US" altLang="en-US" dirty="0"/>
              <a:t>Program becomes process when executable file loaded into memory</a:t>
            </a:r>
          </a:p>
          <a:p>
            <a:r>
              <a:rPr lang="en-US" altLang="en-US" dirty="0"/>
              <a:t>Execution of program started via GUI mouse clicks, command line entry of its name, </a:t>
            </a:r>
            <a:r>
              <a:rPr lang="en-US" altLang="en-US" dirty="0" err="1"/>
              <a:t>etc</a:t>
            </a:r>
            <a:endParaRPr lang="en-US" altLang="en-US" dirty="0"/>
          </a:p>
          <a:p>
            <a:r>
              <a:rPr lang="en-US" altLang="en-US" dirty="0"/>
              <a:t>One program can be several processes</a:t>
            </a:r>
          </a:p>
          <a:p>
            <a:pPr lvl="1"/>
            <a:r>
              <a:rPr lang="en-US" altLang="en-US" dirty="0"/>
              <a:t>Consider multiple users executing the same program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0E975D00-D0CD-8FEA-49A6-AF1713677B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66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in Memory</a:t>
            </a:r>
          </a:p>
        </p:txBody>
      </p:sp>
      <p:pic>
        <p:nvPicPr>
          <p:cNvPr id="8195" name="Picture 4">
            <a:extLst>
              <a:ext uri="{FF2B5EF4-FFF2-40B4-BE49-F238E27FC236}">
                <a16:creationId xmlns:a16="http://schemas.microsoft.com/office/drawing/2014/main" id="{BBE6EC9C-EA7B-D46D-3692-3AE30496B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093" y="1859036"/>
            <a:ext cx="2911475" cy="459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75" y="0"/>
            <a:ext cx="8909940" cy="502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2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59586333-831A-7AB8-5AFF-C893440037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60488" y="182563"/>
            <a:ext cx="6251575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State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67D6CFAE-7206-C1DB-C572-C541CA6B23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46188"/>
            <a:ext cx="7370763" cy="3254375"/>
          </a:xfrm>
        </p:spPr>
        <p:txBody>
          <a:bodyPr/>
          <a:lstStyle/>
          <a:p>
            <a:r>
              <a:rPr lang="en-US" altLang="en-US" dirty="0"/>
              <a:t>As a process executes, it changes </a:t>
            </a:r>
            <a:r>
              <a:rPr lang="en-US" altLang="en-US" b="1" dirty="0">
                <a:solidFill>
                  <a:srgbClr val="3366FF"/>
                </a:solidFill>
              </a:rPr>
              <a:t>state</a:t>
            </a:r>
          </a:p>
          <a:p>
            <a:pPr lvl="1"/>
            <a:r>
              <a:rPr lang="en-US" altLang="en-US" b="1" dirty="0"/>
              <a:t>new</a:t>
            </a:r>
            <a:r>
              <a:rPr lang="en-US" altLang="en-US" dirty="0"/>
              <a:t>:  The process is being created</a:t>
            </a:r>
          </a:p>
          <a:p>
            <a:pPr lvl="1"/>
            <a:r>
              <a:rPr lang="en-US" altLang="en-US" b="1" dirty="0"/>
              <a:t>running</a:t>
            </a:r>
            <a:r>
              <a:rPr lang="en-US" altLang="en-US" dirty="0"/>
              <a:t>:  Instructions are being executed</a:t>
            </a:r>
          </a:p>
          <a:p>
            <a:pPr lvl="1"/>
            <a:r>
              <a:rPr lang="en-US" altLang="en-US" b="1" dirty="0"/>
              <a:t>waiting</a:t>
            </a:r>
            <a:r>
              <a:rPr lang="en-US" altLang="en-US" dirty="0"/>
              <a:t>:  The process is waiting for some event to occur</a:t>
            </a:r>
          </a:p>
          <a:p>
            <a:pPr lvl="1"/>
            <a:r>
              <a:rPr lang="en-US" altLang="en-US" b="1" dirty="0"/>
              <a:t>ready</a:t>
            </a:r>
            <a:r>
              <a:rPr lang="en-US" altLang="en-US" dirty="0"/>
              <a:t>:  The process is waiting to be assigned to a processor</a:t>
            </a:r>
          </a:p>
          <a:p>
            <a:pPr lvl="1"/>
            <a:r>
              <a:rPr lang="en-US" altLang="en-US" b="1" dirty="0"/>
              <a:t>terminated</a:t>
            </a:r>
            <a:r>
              <a:rPr lang="en-US" altLang="en-US" dirty="0"/>
              <a:t>:  The process has finished execution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7450" y="3284537"/>
            <a:ext cx="6737350" cy="3328987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8"/>
          <p:cNvSpPr txBox="1">
            <a:spLocks noGrp="1"/>
          </p:cNvSpPr>
          <p:nvPr>
            <p:ph type="title"/>
          </p:nvPr>
        </p:nvSpPr>
        <p:spPr>
          <a:xfrm>
            <a:off x="1522412" y="295275"/>
            <a:ext cx="6100762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 sz="4400" b="0" i="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Computer System Organization</a:t>
            </a:r>
            <a:endParaRPr/>
          </a:p>
        </p:txBody>
      </p:sp>
      <p:sp>
        <p:nvSpPr>
          <p:cNvPr id="178" name="Google Shape;178;p8"/>
          <p:cNvSpPr txBox="1"/>
          <p:nvPr/>
        </p:nvSpPr>
        <p:spPr>
          <a:xfrm>
            <a:off x="944562" y="1484312"/>
            <a:ext cx="7256462" cy="168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575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02"/>
              <a:buFont typeface="Noto Sans Symbols"/>
              <a:buChar char="■"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Computer-system operation</a:t>
            </a:r>
            <a:endParaRPr/>
          </a:p>
          <a:p>
            <a:pPr marL="755650" marR="0" lvl="1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CC6600"/>
              </a:buClr>
              <a:buSzPts val="1458"/>
              <a:buFont typeface="Noto Sans Symbols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or more CPUs, device controllers connect through common  bus providing access to shared memory</a:t>
            </a:r>
            <a:endParaRPr/>
          </a:p>
          <a:p>
            <a:pPr marL="755650" marR="0" lvl="1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CC6600"/>
              </a:buClr>
              <a:buSzPts val="1458"/>
              <a:buFont typeface="Noto Sans Symbols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Concurrent execution of CPUs and devices competing for  memory cycles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271D47A5-02D7-DF51-79EE-7A40AC274A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7947025" cy="576262"/>
          </a:xfrm>
        </p:spPr>
        <p:txBody>
          <a:bodyPr/>
          <a:lstStyle/>
          <a:p>
            <a:pPr eaLnBrk="1" hangingPunct="1"/>
            <a:r>
              <a:rPr lang="en-US" altLang="en-US"/>
              <a:t>Diagram of Process State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16" y="1660967"/>
            <a:ext cx="7849695" cy="48584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25015-8C74-453F-88CF-4EDA3FDD0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989B5A-F536-A22D-44AA-6B9C95CE9A26}"/>
              </a:ext>
            </a:extLst>
          </p:cNvPr>
          <p:cNvSpPr txBox="1"/>
          <p:nvPr/>
        </p:nvSpPr>
        <p:spPr>
          <a:xfrm>
            <a:off x="886264" y="1617784"/>
            <a:ext cx="713232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dk1"/>
                </a:solidFill>
                <a:latin typeface="Twentieth Century"/>
              </a:rPr>
              <a:t>OS </a:t>
            </a:r>
            <a:r>
              <a:rPr lang="en-US" sz="2600" dirty="0">
                <a:solidFill>
                  <a:schemeClr val="dk1"/>
                </a:solidFill>
                <a:latin typeface="Twentieth Century"/>
                <a:sym typeface="Twentieth Century"/>
              </a:rPr>
              <a:t>maintains information about every process in a data structure called a Process Control Block (PCB).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>
              <a:solidFill>
                <a:schemeClr val="dk1"/>
              </a:solidFill>
              <a:latin typeface="Twentieth Century"/>
              <a:sym typeface="Twentieth Century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600" dirty="0">
              <a:solidFill>
                <a:schemeClr val="dk1"/>
              </a:solidFill>
              <a:latin typeface="Twentieth Century"/>
              <a:sym typeface="Twentieth Century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6F836-762E-F713-59E6-76777281C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570" y="2421974"/>
            <a:ext cx="4526134" cy="400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Process Control Block (PCB)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06249"/>
            <a:ext cx="7754432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3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3846B-7829-0AAC-49E2-632D1A25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Switching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AF30A0-44C3-9F4A-DB7B-D9DB3DF05E67}"/>
              </a:ext>
            </a:extLst>
          </p:cNvPr>
          <p:cNvSpPr txBox="1"/>
          <p:nvPr/>
        </p:nvSpPr>
        <p:spPr>
          <a:xfrm>
            <a:off x="977704" y="1827442"/>
            <a:ext cx="778529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dk1"/>
                </a:solidFill>
                <a:latin typeface="Twentieth Century"/>
              </a:rPr>
              <a:t>Process Context = machine environment during the time the process is actively using the CPU.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600" dirty="0">
                <a:solidFill>
                  <a:schemeClr val="dk1"/>
                </a:solidFill>
                <a:latin typeface="Twentieth Century"/>
              </a:rPr>
              <a:t>Context includes program counter, general purpose registers, processor status register.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dk1"/>
                </a:solidFill>
                <a:latin typeface="Twentieth Century"/>
              </a:rPr>
              <a:t>To switch between processes, the OS must: </a:t>
            </a:r>
          </a:p>
          <a:p>
            <a:r>
              <a:rPr lang="en-US" sz="2600" dirty="0">
                <a:solidFill>
                  <a:schemeClr val="dk1"/>
                </a:solidFill>
                <a:latin typeface="Twentieth Century"/>
              </a:rPr>
              <a:t>	</a:t>
            </a:r>
            <a:r>
              <a:rPr lang="en-US" sz="2600" dirty="0">
                <a:solidFill>
                  <a:srgbClr val="0070C0"/>
                </a:solidFill>
                <a:latin typeface="Twentieth Century"/>
              </a:rPr>
              <a:t>a) save the context of the currently executing 	  	process (if any), </a:t>
            </a:r>
          </a:p>
          <a:p>
            <a:r>
              <a:rPr lang="en-US" sz="2600" dirty="0">
                <a:solidFill>
                  <a:srgbClr val="0070C0"/>
                </a:solidFill>
                <a:latin typeface="Twentieth Century"/>
              </a:rPr>
              <a:t>	b) restore the context of that being resumed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dk1"/>
                </a:solidFill>
                <a:latin typeface="Twentieth Century"/>
              </a:rPr>
              <a:t>Time taken depends on h/w support. </a:t>
            </a:r>
            <a:endParaRPr lang="en-IN" sz="2600" dirty="0">
              <a:solidFill>
                <a:schemeClr val="dk1"/>
              </a:solidFill>
              <a:latin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366300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7FD8-32E1-8C88-F20A-D41C246A5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921F9D-8BE1-29D9-B52B-DD8E934AA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10" y="-787791"/>
            <a:ext cx="8434590" cy="630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4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INTERRUPT HANDLER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6" y="2046901"/>
            <a:ext cx="9221487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61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Scheduling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30" y="1596618"/>
            <a:ext cx="8048888" cy="474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3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Ready Queue and Wait Queue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56061"/>
            <a:ext cx="7211431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5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103" y="230224"/>
            <a:ext cx="8007516" cy="703640"/>
          </a:xfrm>
          <a:prstGeom prst="rect">
            <a:avLst/>
          </a:prstGeom>
        </p:spPr>
        <p:txBody>
          <a:bodyPr spcFirstLastPara="1" vert="horz" wrap="square" lIns="0" tIns="13575" rIns="0" bIns="0" rtlCol="0" anchor="ctr" anchorCtr="0">
            <a:spAutoFit/>
          </a:bodyPr>
          <a:lstStyle/>
          <a:p>
            <a:pPr marL="10860">
              <a:spcBef>
                <a:spcPts val="107"/>
              </a:spcBef>
              <a:tabLst>
                <a:tab pos="7996049" algn="l"/>
              </a:tabLst>
            </a:pPr>
            <a:r>
              <a:rPr dirty="0"/>
              <a:t>Scheduling</a:t>
            </a:r>
            <a:r>
              <a:rPr spc="174" dirty="0"/>
              <a:t> </a:t>
            </a:r>
            <a:r>
              <a:rPr spc="-38" dirty="0"/>
              <a:t>Queues	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880797" y="1321764"/>
            <a:ext cx="4105569" cy="1582280"/>
            <a:chOff x="2199487" y="1313954"/>
            <a:chExt cx="4801235" cy="1850389"/>
          </a:xfrm>
        </p:grpSpPr>
        <p:sp>
          <p:nvSpPr>
            <p:cNvPr id="4" name="object 4"/>
            <p:cNvSpPr/>
            <p:nvPr/>
          </p:nvSpPr>
          <p:spPr>
            <a:xfrm>
              <a:off x="2210282" y="2367737"/>
              <a:ext cx="500380" cy="214629"/>
            </a:xfrm>
            <a:custGeom>
              <a:avLst/>
              <a:gdLst/>
              <a:ahLst/>
              <a:cxnLst/>
              <a:rect l="l" t="t" r="r" b="b"/>
              <a:pathLst>
                <a:path w="500380" h="214630">
                  <a:moveTo>
                    <a:pt x="0" y="0"/>
                  </a:moveTo>
                  <a:lnTo>
                    <a:pt x="0" y="214312"/>
                  </a:lnTo>
                  <a:lnTo>
                    <a:pt x="500062" y="214312"/>
                  </a:lnTo>
                  <a:lnTo>
                    <a:pt x="500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9D9F"/>
            </a:solidFill>
          </p:spPr>
          <p:txBody>
            <a:bodyPr wrap="square" lIns="0" tIns="0" rIns="0" bIns="0" rtlCol="0"/>
            <a:lstStyle/>
            <a:p>
              <a:endParaRPr sz="1197"/>
            </a:p>
          </p:txBody>
        </p:sp>
        <p:sp>
          <p:nvSpPr>
            <p:cNvPr id="5" name="object 5"/>
            <p:cNvSpPr/>
            <p:nvPr/>
          </p:nvSpPr>
          <p:spPr>
            <a:xfrm>
              <a:off x="2210282" y="2367737"/>
              <a:ext cx="500380" cy="214629"/>
            </a:xfrm>
            <a:custGeom>
              <a:avLst/>
              <a:gdLst/>
              <a:ahLst/>
              <a:cxnLst/>
              <a:rect l="l" t="t" r="r" b="b"/>
              <a:pathLst>
                <a:path w="500380" h="214630">
                  <a:moveTo>
                    <a:pt x="500062" y="214312"/>
                  </a:moveTo>
                  <a:lnTo>
                    <a:pt x="500062" y="0"/>
                  </a:lnTo>
                  <a:lnTo>
                    <a:pt x="0" y="0"/>
                  </a:lnTo>
                  <a:lnTo>
                    <a:pt x="0" y="214312"/>
                  </a:lnTo>
                  <a:lnTo>
                    <a:pt x="500062" y="214312"/>
                  </a:lnTo>
                  <a:close/>
                </a:path>
              </a:pathLst>
            </a:custGeom>
            <a:ln w="21431">
              <a:solidFill>
                <a:srgbClr val="5F9D9F"/>
              </a:solidFill>
            </a:ln>
          </p:spPr>
          <p:txBody>
            <a:bodyPr wrap="square" lIns="0" tIns="0" rIns="0" bIns="0" rtlCol="0"/>
            <a:lstStyle/>
            <a:p>
              <a:endParaRPr sz="1197"/>
            </a:p>
          </p:txBody>
        </p:sp>
        <p:sp>
          <p:nvSpPr>
            <p:cNvPr id="6" name="object 6"/>
            <p:cNvSpPr/>
            <p:nvPr/>
          </p:nvSpPr>
          <p:spPr>
            <a:xfrm>
              <a:off x="2210282" y="2153424"/>
              <a:ext cx="500380" cy="214629"/>
            </a:xfrm>
            <a:custGeom>
              <a:avLst/>
              <a:gdLst/>
              <a:ahLst/>
              <a:cxnLst/>
              <a:rect l="l" t="t" r="r" b="b"/>
              <a:pathLst>
                <a:path w="500380" h="214630">
                  <a:moveTo>
                    <a:pt x="0" y="0"/>
                  </a:moveTo>
                  <a:lnTo>
                    <a:pt x="0" y="214312"/>
                  </a:lnTo>
                  <a:lnTo>
                    <a:pt x="500062" y="214312"/>
                  </a:lnTo>
                  <a:lnTo>
                    <a:pt x="500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9D9F"/>
            </a:solidFill>
          </p:spPr>
          <p:txBody>
            <a:bodyPr wrap="square" lIns="0" tIns="0" rIns="0" bIns="0" rtlCol="0"/>
            <a:lstStyle/>
            <a:p>
              <a:endParaRPr sz="1197"/>
            </a:p>
          </p:txBody>
        </p:sp>
        <p:sp>
          <p:nvSpPr>
            <p:cNvPr id="7" name="object 7"/>
            <p:cNvSpPr/>
            <p:nvPr/>
          </p:nvSpPr>
          <p:spPr>
            <a:xfrm>
              <a:off x="2210282" y="2153424"/>
              <a:ext cx="500380" cy="214629"/>
            </a:xfrm>
            <a:custGeom>
              <a:avLst/>
              <a:gdLst/>
              <a:ahLst/>
              <a:cxnLst/>
              <a:rect l="l" t="t" r="r" b="b"/>
              <a:pathLst>
                <a:path w="500380" h="214630">
                  <a:moveTo>
                    <a:pt x="500062" y="214312"/>
                  </a:moveTo>
                  <a:lnTo>
                    <a:pt x="500062" y="0"/>
                  </a:lnTo>
                  <a:lnTo>
                    <a:pt x="0" y="0"/>
                  </a:lnTo>
                  <a:lnTo>
                    <a:pt x="0" y="214312"/>
                  </a:lnTo>
                  <a:lnTo>
                    <a:pt x="500062" y="214312"/>
                  </a:lnTo>
                  <a:close/>
                </a:path>
              </a:pathLst>
            </a:custGeom>
            <a:ln w="21431">
              <a:solidFill>
                <a:srgbClr val="5F9D9F"/>
              </a:solidFill>
            </a:ln>
          </p:spPr>
          <p:txBody>
            <a:bodyPr wrap="square" lIns="0" tIns="0" rIns="0" bIns="0" rtlCol="0"/>
            <a:lstStyle/>
            <a:p>
              <a:endParaRPr sz="1197"/>
            </a:p>
          </p:txBody>
        </p:sp>
        <p:sp>
          <p:nvSpPr>
            <p:cNvPr id="8" name="object 8"/>
            <p:cNvSpPr/>
            <p:nvPr/>
          </p:nvSpPr>
          <p:spPr>
            <a:xfrm>
              <a:off x="2210282" y="1939112"/>
              <a:ext cx="500380" cy="214629"/>
            </a:xfrm>
            <a:custGeom>
              <a:avLst/>
              <a:gdLst/>
              <a:ahLst/>
              <a:cxnLst/>
              <a:rect l="l" t="t" r="r" b="b"/>
              <a:pathLst>
                <a:path w="500380" h="214630">
                  <a:moveTo>
                    <a:pt x="0" y="0"/>
                  </a:moveTo>
                  <a:lnTo>
                    <a:pt x="0" y="214312"/>
                  </a:lnTo>
                  <a:lnTo>
                    <a:pt x="500062" y="214312"/>
                  </a:lnTo>
                  <a:lnTo>
                    <a:pt x="500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9D9F"/>
            </a:solidFill>
          </p:spPr>
          <p:txBody>
            <a:bodyPr wrap="square" lIns="0" tIns="0" rIns="0" bIns="0" rtlCol="0"/>
            <a:lstStyle/>
            <a:p>
              <a:endParaRPr sz="1197"/>
            </a:p>
          </p:txBody>
        </p:sp>
        <p:sp>
          <p:nvSpPr>
            <p:cNvPr id="9" name="object 9"/>
            <p:cNvSpPr/>
            <p:nvPr/>
          </p:nvSpPr>
          <p:spPr>
            <a:xfrm>
              <a:off x="2210282" y="1939112"/>
              <a:ext cx="500380" cy="214629"/>
            </a:xfrm>
            <a:custGeom>
              <a:avLst/>
              <a:gdLst/>
              <a:ahLst/>
              <a:cxnLst/>
              <a:rect l="l" t="t" r="r" b="b"/>
              <a:pathLst>
                <a:path w="500380" h="214630">
                  <a:moveTo>
                    <a:pt x="500062" y="214312"/>
                  </a:moveTo>
                  <a:lnTo>
                    <a:pt x="500062" y="0"/>
                  </a:lnTo>
                  <a:lnTo>
                    <a:pt x="0" y="0"/>
                  </a:lnTo>
                  <a:lnTo>
                    <a:pt x="0" y="214312"/>
                  </a:lnTo>
                  <a:lnTo>
                    <a:pt x="500062" y="214312"/>
                  </a:lnTo>
                  <a:close/>
                </a:path>
              </a:pathLst>
            </a:custGeom>
            <a:ln w="21431">
              <a:solidFill>
                <a:srgbClr val="5F9D9F"/>
              </a:solidFill>
            </a:ln>
          </p:spPr>
          <p:txBody>
            <a:bodyPr wrap="square" lIns="0" tIns="0" rIns="0" bIns="0" rtlCol="0"/>
            <a:lstStyle/>
            <a:p>
              <a:endParaRPr sz="1197"/>
            </a:p>
          </p:txBody>
        </p:sp>
        <p:sp>
          <p:nvSpPr>
            <p:cNvPr id="10" name="object 10"/>
            <p:cNvSpPr/>
            <p:nvPr/>
          </p:nvSpPr>
          <p:spPr>
            <a:xfrm>
              <a:off x="2210282" y="1724799"/>
              <a:ext cx="500380" cy="214629"/>
            </a:xfrm>
            <a:custGeom>
              <a:avLst/>
              <a:gdLst/>
              <a:ahLst/>
              <a:cxnLst/>
              <a:rect l="l" t="t" r="r" b="b"/>
              <a:pathLst>
                <a:path w="500380" h="214630">
                  <a:moveTo>
                    <a:pt x="0" y="0"/>
                  </a:moveTo>
                  <a:lnTo>
                    <a:pt x="0" y="214312"/>
                  </a:lnTo>
                  <a:lnTo>
                    <a:pt x="500062" y="214312"/>
                  </a:lnTo>
                  <a:lnTo>
                    <a:pt x="500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9D9F"/>
            </a:solidFill>
          </p:spPr>
          <p:txBody>
            <a:bodyPr wrap="square" lIns="0" tIns="0" rIns="0" bIns="0" rtlCol="0"/>
            <a:lstStyle/>
            <a:p>
              <a:endParaRPr sz="1197"/>
            </a:p>
          </p:txBody>
        </p:sp>
        <p:sp>
          <p:nvSpPr>
            <p:cNvPr id="11" name="object 11"/>
            <p:cNvSpPr/>
            <p:nvPr/>
          </p:nvSpPr>
          <p:spPr>
            <a:xfrm>
              <a:off x="2210282" y="1724799"/>
              <a:ext cx="500380" cy="214629"/>
            </a:xfrm>
            <a:custGeom>
              <a:avLst/>
              <a:gdLst/>
              <a:ahLst/>
              <a:cxnLst/>
              <a:rect l="l" t="t" r="r" b="b"/>
              <a:pathLst>
                <a:path w="500380" h="214630">
                  <a:moveTo>
                    <a:pt x="500062" y="214312"/>
                  </a:moveTo>
                  <a:lnTo>
                    <a:pt x="500062" y="0"/>
                  </a:lnTo>
                  <a:lnTo>
                    <a:pt x="0" y="0"/>
                  </a:lnTo>
                  <a:lnTo>
                    <a:pt x="0" y="214312"/>
                  </a:lnTo>
                  <a:lnTo>
                    <a:pt x="500062" y="214312"/>
                  </a:lnTo>
                  <a:close/>
                </a:path>
              </a:pathLst>
            </a:custGeom>
            <a:ln w="21431">
              <a:solidFill>
                <a:srgbClr val="5F9D9F"/>
              </a:solidFill>
            </a:ln>
          </p:spPr>
          <p:txBody>
            <a:bodyPr wrap="square" lIns="0" tIns="0" rIns="0" bIns="0" rtlCol="0"/>
            <a:lstStyle/>
            <a:p>
              <a:endParaRPr sz="1197"/>
            </a:p>
          </p:txBody>
        </p:sp>
        <p:sp>
          <p:nvSpPr>
            <p:cNvPr id="12" name="object 12"/>
            <p:cNvSpPr/>
            <p:nvPr/>
          </p:nvSpPr>
          <p:spPr>
            <a:xfrm>
              <a:off x="4996345" y="2796362"/>
              <a:ext cx="214629" cy="357505"/>
            </a:xfrm>
            <a:custGeom>
              <a:avLst/>
              <a:gdLst/>
              <a:ahLst/>
              <a:cxnLst/>
              <a:rect l="l" t="t" r="r" b="b"/>
              <a:pathLst>
                <a:path w="214629" h="357505">
                  <a:moveTo>
                    <a:pt x="0" y="0"/>
                  </a:moveTo>
                  <a:lnTo>
                    <a:pt x="0" y="357187"/>
                  </a:lnTo>
                  <a:lnTo>
                    <a:pt x="214312" y="357187"/>
                  </a:lnTo>
                  <a:lnTo>
                    <a:pt x="2143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197"/>
            </a:p>
          </p:txBody>
        </p:sp>
        <p:sp>
          <p:nvSpPr>
            <p:cNvPr id="13" name="object 13"/>
            <p:cNvSpPr/>
            <p:nvPr/>
          </p:nvSpPr>
          <p:spPr>
            <a:xfrm>
              <a:off x="4996345" y="2796362"/>
              <a:ext cx="214629" cy="357505"/>
            </a:xfrm>
            <a:custGeom>
              <a:avLst/>
              <a:gdLst/>
              <a:ahLst/>
              <a:cxnLst/>
              <a:rect l="l" t="t" r="r" b="b"/>
              <a:pathLst>
                <a:path w="214629" h="357505">
                  <a:moveTo>
                    <a:pt x="214312" y="357187"/>
                  </a:moveTo>
                  <a:lnTo>
                    <a:pt x="214312" y="0"/>
                  </a:lnTo>
                  <a:lnTo>
                    <a:pt x="0" y="0"/>
                  </a:lnTo>
                  <a:lnTo>
                    <a:pt x="0" y="357187"/>
                  </a:lnTo>
                  <a:lnTo>
                    <a:pt x="214312" y="357187"/>
                  </a:lnTo>
                  <a:close/>
                </a:path>
              </a:pathLst>
            </a:custGeom>
            <a:ln w="2143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197"/>
            </a:p>
          </p:txBody>
        </p:sp>
        <p:sp>
          <p:nvSpPr>
            <p:cNvPr id="14" name="object 14"/>
            <p:cNvSpPr/>
            <p:nvPr/>
          </p:nvSpPr>
          <p:spPr>
            <a:xfrm>
              <a:off x="4782032" y="2796362"/>
              <a:ext cx="214629" cy="357505"/>
            </a:xfrm>
            <a:custGeom>
              <a:avLst/>
              <a:gdLst/>
              <a:ahLst/>
              <a:cxnLst/>
              <a:rect l="l" t="t" r="r" b="b"/>
              <a:pathLst>
                <a:path w="214629" h="357505">
                  <a:moveTo>
                    <a:pt x="0" y="0"/>
                  </a:moveTo>
                  <a:lnTo>
                    <a:pt x="0" y="357187"/>
                  </a:lnTo>
                  <a:lnTo>
                    <a:pt x="214312" y="357187"/>
                  </a:lnTo>
                  <a:lnTo>
                    <a:pt x="2143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197"/>
            </a:p>
          </p:txBody>
        </p:sp>
        <p:sp>
          <p:nvSpPr>
            <p:cNvPr id="15" name="object 15"/>
            <p:cNvSpPr/>
            <p:nvPr/>
          </p:nvSpPr>
          <p:spPr>
            <a:xfrm>
              <a:off x="4782032" y="2796362"/>
              <a:ext cx="214629" cy="357505"/>
            </a:xfrm>
            <a:custGeom>
              <a:avLst/>
              <a:gdLst/>
              <a:ahLst/>
              <a:cxnLst/>
              <a:rect l="l" t="t" r="r" b="b"/>
              <a:pathLst>
                <a:path w="214629" h="357505">
                  <a:moveTo>
                    <a:pt x="214312" y="357187"/>
                  </a:moveTo>
                  <a:lnTo>
                    <a:pt x="214312" y="0"/>
                  </a:lnTo>
                  <a:lnTo>
                    <a:pt x="0" y="0"/>
                  </a:lnTo>
                  <a:lnTo>
                    <a:pt x="0" y="357187"/>
                  </a:lnTo>
                  <a:lnTo>
                    <a:pt x="214312" y="357187"/>
                  </a:lnTo>
                  <a:close/>
                </a:path>
              </a:pathLst>
            </a:custGeom>
            <a:ln w="2143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197"/>
            </a:p>
          </p:txBody>
        </p:sp>
        <p:sp>
          <p:nvSpPr>
            <p:cNvPr id="16" name="object 16"/>
            <p:cNvSpPr/>
            <p:nvPr/>
          </p:nvSpPr>
          <p:spPr>
            <a:xfrm>
              <a:off x="4567720" y="2796362"/>
              <a:ext cx="214629" cy="357505"/>
            </a:xfrm>
            <a:custGeom>
              <a:avLst/>
              <a:gdLst/>
              <a:ahLst/>
              <a:cxnLst/>
              <a:rect l="l" t="t" r="r" b="b"/>
              <a:pathLst>
                <a:path w="214629" h="357505">
                  <a:moveTo>
                    <a:pt x="0" y="0"/>
                  </a:moveTo>
                  <a:lnTo>
                    <a:pt x="0" y="357187"/>
                  </a:lnTo>
                  <a:lnTo>
                    <a:pt x="214312" y="357187"/>
                  </a:lnTo>
                  <a:lnTo>
                    <a:pt x="2143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197"/>
            </a:p>
          </p:txBody>
        </p:sp>
        <p:sp>
          <p:nvSpPr>
            <p:cNvPr id="17" name="object 17"/>
            <p:cNvSpPr/>
            <p:nvPr/>
          </p:nvSpPr>
          <p:spPr>
            <a:xfrm>
              <a:off x="4567720" y="2796362"/>
              <a:ext cx="214629" cy="357505"/>
            </a:xfrm>
            <a:custGeom>
              <a:avLst/>
              <a:gdLst/>
              <a:ahLst/>
              <a:cxnLst/>
              <a:rect l="l" t="t" r="r" b="b"/>
              <a:pathLst>
                <a:path w="214629" h="357505">
                  <a:moveTo>
                    <a:pt x="214312" y="357187"/>
                  </a:moveTo>
                  <a:lnTo>
                    <a:pt x="214312" y="0"/>
                  </a:lnTo>
                  <a:lnTo>
                    <a:pt x="0" y="0"/>
                  </a:lnTo>
                  <a:lnTo>
                    <a:pt x="0" y="357187"/>
                  </a:lnTo>
                  <a:lnTo>
                    <a:pt x="214312" y="357187"/>
                  </a:lnTo>
                  <a:close/>
                </a:path>
              </a:pathLst>
            </a:custGeom>
            <a:ln w="2143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197"/>
            </a:p>
          </p:txBody>
        </p:sp>
        <p:sp>
          <p:nvSpPr>
            <p:cNvPr id="18" name="object 18"/>
            <p:cNvSpPr/>
            <p:nvPr/>
          </p:nvSpPr>
          <p:spPr>
            <a:xfrm>
              <a:off x="6389382" y="1324749"/>
              <a:ext cx="600075" cy="528955"/>
            </a:xfrm>
            <a:custGeom>
              <a:avLst/>
              <a:gdLst/>
              <a:ahLst/>
              <a:cxnLst/>
              <a:rect l="l" t="t" r="r" b="b"/>
              <a:pathLst>
                <a:path w="600075" h="528955">
                  <a:moveTo>
                    <a:pt x="0" y="264312"/>
                  </a:moveTo>
                  <a:lnTo>
                    <a:pt x="3926" y="307188"/>
                  </a:lnTo>
                  <a:lnTo>
                    <a:pt x="15295" y="347861"/>
                  </a:lnTo>
                  <a:lnTo>
                    <a:pt x="33488" y="385786"/>
                  </a:lnTo>
                  <a:lnTo>
                    <a:pt x="57888" y="420421"/>
                  </a:lnTo>
                  <a:lnTo>
                    <a:pt x="87877" y="451219"/>
                  </a:lnTo>
                  <a:lnTo>
                    <a:pt x="122837" y="477639"/>
                  </a:lnTo>
                  <a:lnTo>
                    <a:pt x="162151" y="499134"/>
                  </a:lnTo>
                  <a:lnTo>
                    <a:pt x="205201" y="515162"/>
                  </a:lnTo>
                  <a:lnTo>
                    <a:pt x="251369" y="525178"/>
                  </a:lnTo>
                  <a:lnTo>
                    <a:pt x="300037" y="528637"/>
                  </a:lnTo>
                  <a:lnTo>
                    <a:pt x="348702" y="525178"/>
                  </a:lnTo>
                  <a:lnTo>
                    <a:pt x="394869" y="515162"/>
                  </a:lnTo>
                  <a:lnTo>
                    <a:pt x="437917" y="499134"/>
                  </a:lnTo>
                  <a:lnTo>
                    <a:pt x="477231" y="477639"/>
                  </a:lnTo>
                  <a:lnTo>
                    <a:pt x="512192" y="451219"/>
                  </a:lnTo>
                  <a:lnTo>
                    <a:pt x="542182" y="420421"/>
                  </a:lnTo>
                  <a:lnTo>
                    <a:pt x="566583" y="385786"/>
                  </a:lnTo>
                  <a:lnTo>
                    <a:pt x="584778" y="347861"/>
                  </a:lnTo>
                  <a:lnTo>
                    <a:pt x="596147" y="307188"/>
                  </a:lnTo>
                  <a:lnTo>
                    <a:pt x="600075" y="264312"/>
                  </a:lnTo>
                  <a:lnTo>
                    <a:pt x="596147" y="221440"/>
                  </a:lnTo>
                  <a:lnTo>
                    <a:pt x="584778" y="180769"/>
                  </a:lnTo>
                  <a:lnTo>
                    <a:pt x="566583" y="142846"/>
                  </a:lnTo>
                  <a:lnTo>
                    <a:pt x="542182" y="108213"/>
                  </a:lnTo>
                  <a:lnTo>
                    <a:pt x="512192" y="77416"/>
                  </a:lnTo>
                  <a:lnTo>
                    <a:pt x="477231" y="50997"/>
                  </a:lnTo>
                  <a:lnTo>
                    <a:pt x="437917" y="29502"/>
                  </a:lnTo>
                  <a:lnTo>
                    <a:pt x="394869" y="13475"/>
                  </a:lnTo>
                  <a:lnTo>
                    <a:pt x="348702" y="3459"/>
                  </a:lnTo>
                  <a:lnTo>
                    <a:pt x="300037" y="0"/>
                  </a:lnTo>
                  <a:lnTo>
                    <a:pt x="251369" y="3459"/>
                  </a:lnTo>
                  <a:lnTo>
                    <a:pt x="205201" y="13475"/>
                  </a:lnTo>
                  <a:lnTo>
                    <a:pt x="162151" y="29502"/>
                  </a:lnTo>
                  <a:lnTo>
                    <a:pt x="122837" y="50997"/>
                  </a:lnTo>
                  <a:lnTo>
                    <a:pt x="87877" y="77416"/>
                  </a:lnTo>
                  <a:lnTo>
                    <a:pt x="57888" y="108213"/>
                  </a:lnTo>
                  <a:lnTo>
                    <a:pt x="33488" y="142846"/>
                  </a:lnTo>
                  <a:lnTo>
                    <a:pt x="15295" y="180769"/>
                  </a:lnTo>
                  <a:lnTo>
                    <a:pt x="3926" y="221440"/>
                  </a:lnTo>
                  <a:lnTo>
                    <a:pt x="0" y="264312"/>
                  </a:lnTo>
                  <a:close/>
                </a:path>
              </a:pathLst>
            </a:custGeom>
            <a:solidFill>
              <a:srgbClr val="989898"/>
            </a:solidFill>
          </p:spPr>
          <p:txBody>
            <a:bodyPr wrap="square" lIns="0" tIns="0" rIns="0" bIns="0" rtlCol="0"/>
            <a:lstStyle/>
            <a:p>
              <a:endParaRPr sz="1197"/>
            </a:p>
          </p:txBody>
        </p:sp>
        <p:sp>
          <p:nvSpPr>
            <p:cNvPr id="19" name="object 19"/>
            <p:cNvSpPr/>
            <p:nvPr/>
          </p:nvSpPr>
          <p:spPr>
            <a:xfrm>
              <a:off x="6389382" y="1324749"/>
              <a:ext cx="600075" cy="528955"/>
            </a:xfrm>
            <a:custGeom>
              <a:avLst/>
              <a:gdLst/>
              <a:ahLst/>
              <a:cxnLst/>
              <a:rect l="l" t="t" r="r" b="b"/>
              <a:pathLst>
                <a:path w="600075" h="528955">
                  <a:moveTo>
                    <a:pt x="600075" y="264312"/>
                  </a:moveTo>
                  <a:lnTo>
                    <a:pt x="596147" y="307188"/>
                  </a:lnTo>
                  <a:lnTo>
                    <a:pt x="584778" y="347861"/>
                  </a:lnTo>
                  <a:lnTo>
                    <a:pt x="566583" y="385786"/>
                  </a:lnTo>
                  <a:lnTo>
                    <a:pt x="542182" y="420421"/>
                  </a:lnTo>
                  <a:lnTo>
                    <a:pt x="512192" y="451219"/>
                  </a:lnTo>
                  <a:lnTo>
                    <a:pt x="477231" y="477639"/>
                  </a:lnTo>
                  <a:lnTo>
                    <a:pt x="437917" y="499134"/>
                  </a:lnTo>
                  <a:lnTo>
                    <a:pt x="394869" y="515162"/>
                  </a:lnTo>
                  <a:lnTo>
                    <a:pt x="348702" y="525178"/>
                  </a:lnTo>
                  <a:lnTo>
                    <a:pt x="300037" y="528637"/>
                  </a:lnTo>
                  <a:lnTo>
                    <a:pt x="251369" y="525178"/>
                  </a:lnTo>
                  <a:lnTo>
                    <a:pt x="205201" y="515162"/>
                  </a:lnTo>
                  <a:lnTo>
                    <a:pt x="162151" y="499134"/>
                  </a:lnTo>
                  <a:lnTo>
                    <a:pt x="122837" y="477639"/>
                  </a:lnTo>
                  <a:lnTo>
                    <a:pt x="87877" y="451219"/>
                  </a:lnTo>
                  <a:lnTo>
                    <a:pt x="57888" y="420421"/>
                  </a:lnTo>
                  <a:lnTo>
                    <a:pt x="33488" y="385786"/>
                  </a:lnTo>
                  <a:lnTo>
                    <a:pt x="15295" y="347861"/>
                  </a:lnTo>
                  <a:lnTo>
                    <a:pt x="3926" y="307188"/>
                  </a:lnTo>
                  <a:lnTo>
                    <a:pt x="0" y="264312"/>
                  </a:lnTo>
                  <a:lnTo>
                    <a:pt x="3926" y="221440"/>
                  </a:lnTo>
                  <a:lnTo>
                    <a:pt x="15295" y="180769"/>
                  </a:lnTo>
                  <a:lnTo>
                    <a:pt x="33488" y="142846"/>
                  </a:lnTo>
                  <a:lnTo>
                    <a:pt x="57888" y="108213"/>
                  </a:lnTo>
                  <a:lnTo>
                    <a:pt x="87877" y="77416"/>
                  </a:lnTo>
                  <a:lnTo>
                    <a:pt x="122837" y="50997"/>
                  </a:lnTo>
                  <a:lnTo>
                    <a:pt x="162151" y="29502"/>
                  </a:lnTo>
                  <a:lnTo>
                    <a:pt x="205201" y="13475"/>
                  </a:lnTo>
                  <a:lnTo>
                    <a:pt x="251369" y="3459"/>
                  </a:lnTo>
                  <a:lnTo>
                    <a:pt x="300037" y="0"/>
                  </a:lnTo>
                  <a:lnTo>
                    <a:pt x="348702" y="3459"/>
                  </a:lnTo>
                  <a:lnTo>
                    <a:pt x="394869" y="13475"/>
                  </a:lnTo>
                  <a:lnTo>
                    <a:pt x="437917" y="29502"/>
                  </a:lnTo>
                  <a:lnTo>
                    <a:pt x="477231" y="50997"/>
                  </a:lnTo>
                  <a:lnTo>
                    <a:pt x="512192" y="77416"/>
                  </a:lnTo>
                  <a:lnTo>
                    <a:pt x="542182" y="108213"/>
                  </a:lnTo>
                  <a:lnTo>
                    <a:pt x="566583" y="142846"/>
                  </a:lnTo>
                  <a:lnTo>
                    <a:pt x="584778" y="180769"/>
                  </a:lnTo>
                  <a:lnTo>
                    <a:pt x="596147" y="221440"/>
                  </a:lnTo>
                  <a:lnTo>
                    <a:pt x="600075" y="264312"/>
                  </a:lnTo>
                </a:path>
              </a:pathLst>
            </a:custGeom>
            <a:ln w="21431">
              <a:solidFill>
                <a:srgbClr val="989898"/>
              </a:solidFill>
            </a:ln>
          </p:spPr>
          <p:txBody>
            <a:bodyPr wrap="square" lIns="0" tIns="0" rIns="0" bIns="0" rtlCol="0"/>
            <a:lstStyle/>
            <a:p>
              <a:endParaRPr sz="1197"/>
            </a:p>
          </p:txBody>
        </p:sp>
        <p:sp>
          <p:nvSpPr>
            <p:cNvPr id="20" name="object 20"/>
            <p:cNvSpPr/>
            <p:nvPr/>
          </p:nvSpPr>
          <p:spPr>
            <a:xfrm>
              <a:off x="4746320" y="1367612"/>
              <a:ext cx="214629" cy="357505"/>
            </a:xfrm>
            <a:custGeom>
              <a:avLst/>
              <a:gdLst/>
              <a:ahLst/>
              <a:cxnLst/>
              <a:rect l="l" t="t" r="r" b="b"/>
              <a:pathLst>
                <a:path w="214629" h="357505">
                  <a:moveTo>
                    <a:pt x="0" y="0"/>
                  </a:moveTo>
                  <a:lnTo>
                    <a:pt x="0" y="357187"/>
                  </a:lnTo>
                  <a:lnTo>
                    <a:pt x="214312" y="357187"/>
                  </a:lnTo>
                  <a:lnTo>
                    <a:pt x="2143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 sz="1197"/>
            </a:p>
          </p:txBody>
        </p:sp>
        <p:sp>
          <p:nvSpPr>
            <p:cNvPr id="21" name="object 21"/>
            <p:cNvSpPr/>
            <p:nvPr/>
          </p:nvSpPr>
          <p:spPr>
            <a:xfrm>
              <a:off x="4746320" y="1367612"/>
              <a:ext cx="214629" cy="357505"/>
            </a:xfrm>
            <a:custGeom>
              <a:avLst/>
              <a:gdLst/>
              <a:ahLst/>
              <a:cxnLst/>
              <a:rect l="l" t="t" r="r" b="b"/>
              <a:pathLst>
                <a:path w="214629" h="357505">
                  <a:moveTo>
                    <a:pt x="214312" y="357187"/>
                  </a:moveTo>
                  <a:lnTo>
                    <a:pt x="214312" y="0"/>
                  </a:lnTo>
                  <a:lnTo>
                    <a:pt x="0" y="0"/>
                  </a:lnTo>
                  <a:lnTo>
                    <a:pt x="0" y="357187"/>
                  </a:lnTo>
                  <a:lnTo>
                    <a:pt x="214312" y="357187"/>
                  </a:lnTo>
                  <a:close/>
                </a:path>
              </a:pathLst>
            </a:custGeom>
            <a:ln w="21431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 sz="1197"/>
            </a:p>
          </p:txBody>
        </p:sp>
        <p:sp>
          <p:nvSpPr>
            <p:cNvPr id="22" name="object 22"/>
            <p:cNvSpPr/>
            <p:nvPr/>
          </p:nvSpPr>
          <p:spPr>
            <a:xfrm>
              <a:off x="4960632" y="1367612"/>
              <a:ext cx="214629" cy="357505"/>
            </a:xfrm>
            <a:custGeom>
              <a:avLst/>
              <a:gdLst/>
              <a:ahLst/>
              <a:cxnLst/>
              <a:rect l="l" t="t" r="r" b="b"/>
              <a:pathLst>
                <a:path w="214629" h="357505">
                  <a:moveTo>
                    <a:pt x="0" y="0"/>
                  </a:moveTo>
                  <a:lnTo>
                    <a:pt x="0" y="357187"/>
                  </a:lnTo>
                  <a:lnTo>
                    <a:pt x="214312" y="357187"/>
                  </a:lnTo>
                  <a:lnTo>
                    <a:pt x="2143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 sz="1197"/>
            </a:p>
          </p:txBody>
        </p:sp>
        <p:sp>
          <p:nvSpPr>
            <p:cNvPr id="23" name="object 23"/>
            <p:cNvSpPr/>
            <p:nvPr/>
          </p:nvSpPr>
          <p:spPr>
            <a:xfrm>
              <a:off x="4960632" y="1367612"/>
              <a:ext cx="214629" cy="357505"/>
            </a:xfrm>
            <a:custGeom>
              <a:avLst/>
              <a:gdLst/>
              <a:ahLst/>
              <a:cxnLst/>
              <a:rect l="l" t="t" r="r" b="b"/>
              <a:pathLst>
                <a:path w="214629" h="357505">
                  <a:moveTo>
                    <a:pt x="214312" y="357187"/>
                  </a:moveTo>
                  <a:lnTo>
                    <a:pt x="214312" y="0"/>
                  </a:lnTo>
                  <a:lnTo>
                    <a:pt x="0" y="0"/>
                  </a:lnTo>
                  <a:lnTo>
                    <a:pt x="0" y="357187"/>
                  </a:lnTo>
                  <a:lnTo>
                    <a:pt x="214312" y="357187"/>
                  </a:lnTo>
                  <a:close/>
                </a:path>
              </a:pathLst>
            </a:custGeom>
            <a:ln w="21431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 sz="1197"/>
            </a:p>
          </p:txBody>
        </p:sp>
        <p:sp>
          <p:nvSpPr>
            <p:cNvPr id="24" name="object 24"/>
            <p:cNvSpPr/>
            <p:nvPr/>
          </p:nvSpPr>
          <p:spPr>
            <a:xfrm>
              <a:off x="5174945" y="1367612"/>
              <a:ext cx="214629" cy="357505"/>
            </a:xfrm>
            <a:custGeom>
              <a:avLst/>
              <a:gdLst/>
              <a:ahLst/>
              <a:cxnLst/>
              <a:rect l="l" t="t" r="r" b="b"/>
              <a:pathLst>
                <a:path w="214629" h="357505">
                  <a:moveTo>
                    <a:pt x="0" y="0"/>
                  </a:moveTo>
                  <a:lnTo>
                    <a:pt x="0" y="357187"/>
                  </a:lnTo>
                  <a:lnTo>
                    <a:pt x="214312" y="357187"/>
                  </a:lnTo>
                  <a:lnTo>
                    <a:pt x="2143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 sz="1197"/>
            </a:p>
          </p:txBody>
        </p:sp>
        <p:sp>
          <p:nvSpPr>
            <p:cNvPr id="25" name="object 25"/>
            <p:cNvSpPr/>
            <p:nvPr/>
          </p:nvSpPr>
          <p:spPr>
            <a:xfrm>
              <a:off x="5174945" y="1367612"/>
              <a:ext cx="214629" cy="357505"/>
            </a:xfrm>
            <a:custGeom>
              <a:avLst/>
              <a:gdLst/>
              <a:ahLst/>
              <a:cxnLst/>
              <a:rect l="l" t="t" r="r" b="b"/>
              <a:pathLst>
                <a:path w="214629" h="357505">
                  <a:moveTo>
                    <a:pt x="214312" y="357187"/>
                  </a:moveTo>
                  <a:lnTo>
                    <a:pt x="214312" y="0"/>
                  </a:lnTo>
                  <a:lnTo>
                    <a:pt x="0" y="0"/>
                  </a:lnTo>
                  <a:lnTo>
                    <a:pt x="0" y="357187"/>
                  </a:lnTo>
                  <a:lnTo>
                    <a:pt x="214312" y="357187"/>
                  </a:lnTo>
                  <a:close/>
                </a:path>
              </a:pathLst>
            </a:custGeom>
            <a:ln w="21431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 sz="1197"/>
            </a:p>
          </p:txBody>
        </p:sp>
        <p:sp>
          <p:nvSpPr>
            <p:cNvPr id="26" name="object 26"/>
            <p:cNvSpPr/>
            <p:nvPr/>
          </p:nvSpPr>
          <p:spPr>
            <a:xfrm>
              <a:off x="5389257" y="1367612"/>
              <a:ext cx="214629" cy="357505"/>
            </a:xfrm>
            <a:custGeom>
              <a:avLst/>
              <a:gdLst/>
              <a:ahLst/>
              <a:cxnLst/>
              <a:rect l="l" t="t" r="r" b="b"/>
              <a:pathLst>
                <a:path w="214629" h="357505">
                  <a:moveTo>
                    <a:pt x="0" y="0"/>
                  </a:moveTo>
                  <a:lnTo>
                    <a:pt x="0" y="357187"/>
                  </a:lnTo>
                  <a:lnTo>
                    <a:pt x="214312" y="357187"/>
                  </a:lnTo>
                  <a:lnTo>
                    <a:pt x="2143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 sz="1197"/>
            </a:p>
          </p:txBody>
        </p:sp>
        <p:sp>
          <p:nvSpPr>
            <p:cNvPr id="27" name="object 27"/>
            <p:cNvSpPr/>
            <p:nvPr/>
          </p:nvSpPr>
          <p:spPr>
            <a:xfrm>
              <a:off x="5389257" y="1367612"/>
              <a:ext cx="214629" cy="357505"/>
            </a:xfrm>
            <a:custGeom>
              <a:avLst/>
              <a:gdLst/>
              <a:ahLst/>
              <a:cxnLst/>
              <a:rect l="l" t="t" r="r" b="b"/>
              <a:pathLst>
                <a:path w="214629" h="357505">
                  <a:moveTo>
                    <a:pt x="214312" y="357187"/>
                  </a:moveTo>
                  <a:lnTo>
                    <a:pt x="214312" y="0"/>
                  </a:lnTo>
                  <a:lnTo>
                    <a:pt x="0" y="0"/>
                  </a:lnTo>
                  <a:lnTo>
                    <a:pt x="0" y="357187"/>
                  </a:lnTo>
                  <a:lnTo>
                    <a:pt x="214312" y="357187"/>
                  </a:lnTo>
                  <a:close/>
                </a:path>
              </a:pathLst>
            </a:custGeom>
            <a:ln w="21431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 sz="1197"/>
            </a:p>
          </p:txBody>
        </p:sp>
        <p:sp>
          <p:nvSpPr>
            <p:cNvPr id="28" name="object 28"/>
            <p:cNvSpPr/>
            <p:nvPr/>
          </p:nvSpPr>
          <p:spPr>
            <a:xfrm>
              <a:off x="4532007" y="1367612"/>
              <a:ext cx="214629" cy="357505"/>
            </a:xfrm>
            <a:custGeom>
              <a:avLst/>
              <a:gdLst/>
              <a:ahLst/>
              <a:cxnLst/>
              <a:rect l="l" t="t" r="r" b="b"/>
              <a:pathLst>
                <a:path w="214629" h="357505">
                  <a:moveTo>
                    <a:pt x="0" y="0"/>
                  </a:moveTo>
                  <a:lnTo>
                    <a:pt x="0" y="357187"/>
                  </a:lnTo>
                  <a:lnTo>
                    <a:pt x="214312" y="357187"/>
                  </a:lnTo>
                  <a:lnTo>
                    <a:pt x="2143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 sz="1197"/>
            </a:p>
          </p:txBody>
        </p:sp>
        <p:sp>
          <p:nvSpPr>
            <p:cNvPr id="29" name="object 29"/>
            <p:cNvSpPr/>
            <p:nvPr/>
          </p:nvSpPr>
          <p:spPr>
            <a:xfrm>
              <a:off x="4532007" y="1367612"/>
              <a:ext cx="214629" cy="357505"/>
            </a:xfrm>
            <a:custGeom>
              <a:avLst/>
              <a:gdLst/>
              <a:ahLst/>
              <a:cxnLst/>
              <a:rect l="l" t="t" r="r" b="b"/>
              <a:pathLst>
                <a:path w="214629" h="357505">
                  <a:moveTo>
                    <a:pt x="214312" y="357187"/>
                  </a:moveTo>
                  <a:lnTo>
                    <a:pt x="214312" y="0"/>
                  </a:lnTo>
                  <a:lnTo>
                    <a:pt x="0" y="0"/>
                  </a:lnTo>
                  <a:lnTo>
                    <a:pt x="0" y="357187"/>
                  </a:lnTo>
                  <a:lnTo>
                    <a:pt x="214312" y="357187"/>
                  </a:lnTo>
                  <a:close/>
                </a:path>
              </a:pathLst>
            </a:custGeom>
            <a:ln w="21431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 sz="1197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2962917" y="1314021"/>
            <a:ext cx="358917" cy="158491"/>
          </a:xfrm>
          <a:prstGeom prst="rect">
            <a:avLst/>
          </a:prstGeom>
        </p:spPr>
        <p:txBody>
          <a:bodyPr vert="horz" wrap="square" lIns="0" tIns="13575" rIns="0" bIns="0" rtlCol="0">
            <a:spAutoFit/>
          </a:bodyPr>
          <a:lstStyle/>
          <a:p>
            <a:pPr marL="10860">
              <a:spcBef>
                <a:spcPts val="107"/>
              </a:spcBef>
            </a:pPr>
            <a:r>
              <a:rPr sz="941" i="1" spc="81" dirty="0">
                <a:solidFill>
                  <a:srgbClr val="00008A"/>
                </a:solidFill>
                <a:latin typeface="Calibri"/>
                <a:cs typeface="Calibri"/>
              </a:rPr>
              <a:t>admit</a:t>
            </a:r>
            <a:endParaRPr sz="941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454374" y="1297329"/>
            <a:ext cx="531590" cy="470775"/>
            <a:chOff x="6378587" y="1285379"/>
            <a:chExt cx="621665" cy="550545"/>
          </a:xfrm>
        </p:grpSpPr>
        <p:sp>
          <p:nvSpPr>
            <p:cNvPr id="32" name="object 32"/>
            <p:cNvSpPr/>
            <p:nvPr/>
          </p:nvSpPr>
          <p:spPr>
            <a:xfrm>
              <a:off x="6389382" y="1296174"/>
              <a:ext cx="600075" cy="528955"/>
            </a:xfrm>
            <a:custGeom>
              <a:avLst/>
              <a:gdLst/>
              <a:ahLst/>
              <a:cxnLst/>
              <a:rect l="l" t="t" r="r" b="b"/>
              <a:pathLst>
                <a:path w="600075" h="528955">
                  <a:moveTo>
                    <a:pt x="0" y="264312"/>
                  </a:moveTo>
                  <a:lnTo>
                    <a:pt x="3926" y="307188"/>
                  </a:lnTo>
                  <a:lnTo>
                    <a:pt x="15295" y="347861"/>
                  </a:lnTo>
                  <a:lnTo>
                    <a:pt x="33488" y="385786"/>
                  </a:lnTo>
                  <a:lnTo>
                    <a:pt x="57888" y="420421"/>
                  </a:lnTo>
                  <a:lnTo>
                    <a:pt x="87877" y="451219"/>
                  </a:lnTo>
                  <a:lnTo>
                    <a:pt x="122837" y="477639"/>
                  </a:lnTo>
                  <a:lnTo>
                    <a:pt x="162151" y="499134"/>
                  </a:lnTo>
                  <a:lnTo>
                    <a:pt x="205201" y="515162"/>
                  </a:lnTo>
                  <a:lnTo>
                    <a:pt x="251369" y="525178"/>
                  </a:lnTo>
                  <a:lnTo>
                    <a:pt x="300037" y="528637"/>
                  </a:lnTo>
                  <a:lnTo>
                    <a:pt x="348702" y="525178"/>
                  </a:lnTo>
                  <a:lnTo>
                    <a:pt x="394869" y="515162"/>
                  </a:lnTo>
                  <a:lnTo>
                    <a:pt x="437917" y="499134"/>
                  </a:lnTo>
                  <a:lnTo>
                    <a:pt x="477231" y="477639"/>
                  </a:lnTo>
                  <a:lnTo>
                    <a:pt x="512192" y="451219"/>
                  </a:lnTo>
                  <a:lnTo>
                    <a:pt x="542182" y="420421"/>
                  </a:lnTo>
                  <a:lnTo>
                    <a:pt x="566583" y="385786"/>
                  </a:lnTo>
                  <a:lnTo>
                    <a:pt x="584778" y="347861"/>
                  </a:lnTo>
                  <a:lnTo>
                    <a:pt x="596147" y="307188"/>
                  </a:lnTo>
                  <a:lnTo>
                    <a:pt x="600075" y="264312"/>
                  </a:lnTo>
                  <a:lnTo>
                    <a:pt x="596147" y="221440"/>
                  </a:lnTo>
                  <a:lnTo>
                    <a:pt x="584778" y="180769"/>
                  </a:lnTo>
                  <a:lnTo>
                    <a:pt x="566583" y="142846"/>
                  </a:lnTo>
                  <a:lnTo>
                    <a:pt x="542182" y="108213"/>
                  </a:lnTo>
                  <a:lnTo>
                    <a:pt x="512192" y="77416"/>
                  </a:lnTo>
                  <a:lnTo>
                    <a:pt x="477231" y="50997"/>
                  </a:lnTo>
                  <a:lnTo>
                    <a:pt x="437917" y="29502"/>
                  </a:lnTo>
                  <a:lnTo>
                    <a:pt x="394869" y="13475"/>
                  </a:lnTo>
                  <a:lnTo>
                    <a:pt x="348702" y="3459"/>
                  </a:lnTo>
                  <a:lnTo>
                    <a:pt x="300037" y="0"/>
                  </a:lnTo>
                  <a:lnTo>
                    <a:pt x="251369" y="3459"/>
                  </a:lnTo>
                  <a:lnTo>
                    <a:pt x="205201" y="13475"/>
                  </a:lnTo>
                  <a:lnTo>
                    <a:pt x="162151" y="29502"/>
                  </a:lnTo>
                  <a:lnTo>
                    <a:pt x="122837" y="50997"/>
                  </a:lnTo>
                  <a:lnTo>
                    <a:pt x="87877" y="77416"/>
                  </a:lnTo>
                  <a:lnTo>
                    <a:pt x="57888" y="108213"/>
                  </a:lnTo>
                  <a:lnTo>
                    <a:pt x="33488" y="142846"/>
                  </a:lnTo>
                  <a:lnTo>
                    <a:pt x="15295" y="180769"/>
                  </a:lnTo>
                  <a:lnTo>
                    <a:pt x="3926" y="221440"/>
                  </a:lnTo>
                  <a:lnTo>
                    <a:pt x="0" y="2643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197"/>
            </a:p>
          </p:txBody>
        </p:sp>
        <p:sp>
          <p:nvSpPr>
            <p:cNvPr id="33" name="object 33"/>
            <p:cNvSpPr/>
            <p:nvPr/>
          </p:nvSpPr>
          <p:spPr>
            <a:xfrm>
              <a:off x="6389382" y="1296174"/>
              <a:ext cx="600075" cy="528955"/>
            </a:xfrm>
            <a:custGeom>
              <a:avLst/>
              <a:gdLst/>
              <a:ahLst/>
              <a:cxnLst/>
              <a:rect l="l" t="t" r="r" b="b"/>
              <a:pathLst>
                <a:path w="600075" h="528955">
                  <a:moveTo>
                    <a:pt x="600075" y="264312"/>
                  </a:moveTo>
                  <a:lnTo>
                    <a:pt x="596147" y="307188"/>
                  </a:lnTo>
                  <a:lnTo>
                    <a:pt x="584778" y="347861"/>
                  </a:lnTo>
                  <a:lnTo>
                    <a:pt x="566583" y="385786"/>
                  </a:lnTo>
                  <a:lnTo>
                    <a:pt x="542182" y="420421"/>
                  </a:lnTo>
                  <a:lnTo>
                    <a:pt x="512192" y="451219"/>
                  </a:lnTo>
                  <a:lnTo>
                    <a:pt x="477231" y="477639"/>
                  </a:lnTo>
                  <a:lnTo>
                    <a:pt x="437917" y="499134"/>
                  </a:lnTo>
                  <a:lnTo>
                    <a:pt x="394869" y="515162"/>
                  </a:lnTo>
                  <a:lnTo>
                    <a:pt x="348702" y="525178"/>
                  </a:lnTo>
                  <a:lnTo>
                    <a:pt x="300037" y="528637"/>
                  </a:lnTo>
                  <a:lnTo>
                    <a:pt x="251369" y="525178"/>
                  </a:lnTo>
                  <a:lnTo>
                    <a:pt x="205201" y="515162"/>
                  </a:lnTo>
                  <a:lnTo>
                    <a:pt x="162151" y="499134"/>
                  </a:lnTo>
                  <a:lnTo>
                    <a:pt x="122837" y="477639"/>
                  </a:lnTo>
                  <a:lnTo>
                    <a:pt x="87877" y="451219"/>
                  </a:lnTo>
                  <a:lnTo>
                    <a:pt x="57888" y="420421"/>
                  </a:lnTo>
                  <a:lnTo>
                    <a:pt x="33488" y="385786"/>
                  </a:lnTo>
                  <a:lnTo>
                    <a:pt x="15295" y="347861"/>
                  </a:lnTo>
                  <a:lnTo>
                    <a:pt x="3926" y="307188"/>
                  </a:lnTo>
                  <a:lnTo>
                    <a:pt x="0" y="264312"/>
                  </a:lnTo>
                  <a:lnTo>
                    <a:pt x="3926" y="221440"/>
                  </a:lnTo>
                  <a:lnTo>
                    <a:pt x="15295" y="180769"/>
                  </a:lnTo>
                  <a:lnTo>
                    <a:pt x="33488" y="142846"/>
                  </a:lnTo>
                  <a:lnTo>
                    <a:pt x="57888" y="108213"/>
                  </a:lnTo>
                  <a:lnTo>
                    <a:pt x="87877" y="77416"/>
                  </a:lnTo>
                  <a:lnTo>
                    <a:pt x="122837" y="50997"/>
                  </a:lnTo>
                  <a:lnTo>
                    <a:pt x="162151" y="29502"/>
                  </a:lnTo>
                  <a:lnTo>
                    <a:pt x="205201" y="13475"/>
                  </a:lnTo>
                  <a:lnTo>
                    <a:pt x="251369" y="3459"/>
                  </a:lnTo>
                  <a:lnTo>
                    <a:pt x="300037" y="0"/>
                  </a:lnTo>
                  <a:lnTo>
                    <a:pt x="348702" y="3459"/>
                  </a:lnTo>
                  <a:lnTo>
                    <a:pt x="394869" y="13475"/>
                  </a:lnTo>
                  <a:lnTo>
                    <a:pt x="437917" y="29502"/>
                  </a:lnTo>
                  <a:lnTo>
                    <a:pt x="477231" y="50997"/>
                  </a:lnTo>
                  <a:lnTo>
                    <a:pt x="512192" y="77416"/>
                  </a:lnTo>
                  <a:lnTo>
                    <a:pt x="542182" y="108213"/>
                  </a:lnTo>
                  <a:lnTo>
                    <a:pt x="566583" y="142846"/>
                  </a:lnTo>
                  <a:lnTo>
                    <a:pt x="584778" y="180769"/>
                  </a:lnTo>
                  <a:lnTo>
                    <a:pt x="596147" y="221440"/>
                  </a:lnTo>
                  <a:lnTo>
                    <a:pt x="600075" y="264312"/>
                  </a:lnTo>
                </a:path>
              </a:pathLst>
            </a:custGeom>
            <a:ln w="214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97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5513832" y="1387324"/>
            <a:ext cx="412675" cy="247826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1539" b="1" i="1" dirty="0">
                <a:latin typeface="Times New Roman"/>
                <a:cs typeface="Times New Roman"/>
              </a:rPr>
              <a:t>CPU</a:t>
            </a:r>
            <a:endParaRPr sz="1539">
              <a:latin typeface="Times New Roman"/>
              <a:cs typeface="Times New Roman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973605" y="1489821"/>
            <a:ext cx="773222" cy="61358"/>
            <a:chOff x="6985799" y="1510487"/>
            <a:chExt cx="904240" cy="71755"/>
          </a:xfrm>
        </p:grpSpPr>
        <p:sp>
          <p:nvSpPr>
            <p:cNvPr id="36" name="object 36"/>
            <p:cNvSpPr/>
            <p:nvPr/>
          </p:nvSpPr>
          <p:spPr>
            <a:xfrm>
              <a:off x="6996594" y="1546199"/>
              <a:ext cx="807720" cy="0"/>
            </a:xfrm>
            <a:custGeom>
              <a:avLst/>
              <a:gdLst/>
              <a:ahLst/>
              <a:cxnLst/>
              <a:rect l="l" t="t" r="r" b="b"/>
              <a:pathLst>
                <a:path w="807720">
                  <a:moveTo>
                    <a:pt x="0" y="0"/>
                  </a:moveTo>
                  <a:lnTo>
                    <a:pt x="807250" y="0"/>
                  </a:lnTo>
                </a:path>
              </a:pathLst>
            </a:custGeom>
            <a:ln w="214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97"/>
            </a:p>
          </p:txBody>
        </p:sp>
        <p:sp>
          <p:nvSpPr>
            <p:cNvPr id="37" name="object 37"/>
            <p:cNvSpPr/>
            <p:nvPr/>
          </p:nvSpPr>
          <p:spPr>
            <a:xfrm>
              <a:off x="7803845" y="1510487"/>
              <a:ext cx="85725" cy="71755"/>
            </a:xfrm>
            <a:custGeom>
              <a:avLst/>
              <a:gdLst/>
              <a:ahLst/>
              <a:cxnLst/>
              <a:rect l="l" t="t" r="r" b="b"/>
              <a:pathLst>
                <a:path w="85725" h="71755">
                  <a:moveTo>
                    <a:pt x="0" y="0"/>
                  </a:moveTo>
                  <a:lnTo>
                    <a:pt x="0" y="71437"/>
                  </a:lnTo>
                  <a:lnTo>
                    <a:pt x="85725" y="357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97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6086407" y="1344570"/>
            <a:ext cx="403987" cy="158491"/>
          </a:xfrm>
          <a:prstGeom prst="rect">
            <a:avLst/>
          </a:prstGeom>
        </p:spPr>
        <p:txBody>
          <a:bodyPr vert="horz" wrap="square" lIns="0" tIns="13575" rIns="0" bIns="0" rtlCol="0">
            <a:spAutoFit/>
          </a:bodyPr>
          <a:lstStyle/>
          <a:p>
            <a:pPr marL="10860">
              <a:spcBef>
                <a:spcPts val="107"/>
              </a:spcBef>
            </a:pPr>
            <a:r>
              <a:rPr sz="941" i="1" spc="38" dirty="0">
                <a:solidFill>
                  <a:srgbClr val="00008A"/>
                </a:solidFill>
                <a:latin typeface="Calibri"/>
                <a:cs typeface="Calibri"/>
              </a:rPr>
              <a:t>release</a:t>
            </a:r>
            <a:endParaRPr sz="941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285790" y="1489820"/>
            <a:ext cx="2950623" cy="528875"/>
            <a:chOff x="3842549" y="1510487"/>
            <a:chExt cx="3450590" cy="618490"/>
          </a:xfrm>
        </p:grpSpPr>
        <p:sp>
          <p:nvSpPr>
            <p:cNvPr id="40" name="object 40"/>
            <p:cNvSpPr/>
            <p:nvPr/>
          </p:nvSpPr>
          <p:spPr>
            <a:xfrm>
              <a:off x="3853344" y="1581924"/>
              <a:ext cx="3429000" cy="535940"/>
            </a:xfrm>
            <a:custGeom>
              <a:avLst/>
              <a:gdLst/>
              <a:ahLst/>
              <a:cxnLst/>
              <a:rect l="l" t="t" r="r" b="b"/>
              <a:pathLst>
                <a:path w="3429000" h="535939">
                  <a:moveTo>
                    <a:pt x="3143250" y="35712"/>
                  </a:moveTo>
                  <a:lnTo>
                    <a:pt x="3429000" y="35712"/>
                  </a:lnTo>
                  <a:lnTo>
                    <a:pt x="3429000" y="535774"/>
                  </a:lnTo>
                  <a:lnTo>
                    <a:pt x="0" y="535774"/>
                  </a:lnTo>
                  <a:lnTo>
                    <a:pt x="0" y="0"/>
                  </a:lnTo>
                  <a:lnTo>
                    <a:pt x="235750" y="0"/>
                  </a:lnTo>
                </a:path>
              </a:pathLst>
            </a:custGeom>
            <a:ln w="214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97"/>
            </a:p>
          </p:txBody>
        </p:sp>
        <p:pic>
          <p:nvPicPr>
            <p:cNvPr id="41" name="object 4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9095" y="1546199"/>
              <a:ext cx="85725" cy="71437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603570" y="1546199"/>
              <a:ext cx="700405" cy="0"/>
            </a:xfrm>
            <a:custGeom>
              <a:avLst/>
              <a:gdLst/>
              <a:ahLst/>
              <a:cxnLst/>
              <a:rect l="l" t="t" r="r" b="b"/>
              <a:pathLst>
                <a:path w="700404">
                  <a:moveTo>
                    <a:pt x="0" y="0"/>
                  </a:moveTo>
                  <a:lnTo>
                    <a:pt x="700087" y="0"/>
                  </a:lnTo>
                </a:path>
              </a:pathLst>
            </a:custGeom>
            <a:ln w="214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97"/>
            </a:p>
          </p:txBody>
        </p:sp>
        <p:sp>
          <p:nvSpPr>
            <p:cNvPr id="43" name="object 43"/>
            <p:cNvSpPr/>
            <p:nvPr/>
          </p:nvSpPr>
          <p:spPr>
            <a:xfrm>
              <a:off x="6303657" y="1510487"/>
              <a:ext cx="85725" cy="71755"/>
            </a:xfrm>
            <a:custGeom>
              <a:avLst/>
              <a:gdLst/>
              <a:ahLst/>
              <a:cxnLst/>
              <a:rect l="l" t="t" r="r" b="b"/>
              <a:pathLst>
                <a:path w="85725" h="71755">
                  <a:moveTo>
                    <a:pt x="0" y="0"/>
                  </a:moveTo>
                  <a:lnTo>
                    <a:pt x="0" y="71437"/>
                  </a:lnTo>
                  <a:lnTo>
                    <a:pt x="85725" y="357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97"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4875913" y="1344570"/>
            <a:ext cx="503897" cy="158491"/>
          </a:xfrm>
          <a:prstGeom prst="rect">
            <a:avLst/>
          </a:prstGeom>
        </p:spPr>
        <p:txBody>
          <a:bodyPr vert="horz" wrap="square" lIns="0" tIns="13575" rIns="0" bIns="0" rtlCol="0">
            <a:spAutoFit/>
          </a:bodyPr>
          <a:lstStyle/>
          <a:p>
            <a:pPr marL="10860">
              <a:spcBef>
                <a:spcPts val="107"/>
              </a:spcBef>
            </a:pPr>
            <a:r>
              <a:rPr sz="941" i="1" spc="68" dirty="0">
                <a:solidFill>
                  <a:srgbClr val="00008A"/>
                </a:solidFill>
                <a:latin typeface="Calibri"/>
                <a:cs typeface="Calibri"/>
              </a:rPr>
              <a:t>dispatch</a:t>
            </a:r>
            <a:endParaRPr sz="941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678190" y="1112440"/>
            <a:ext cx="1005623" cy="217610"/>
          </a:xfrm>
          <a:prstGeom prst="rect">
            <a:avLst/>
          </a:prstGeom>
        </p:spPr>
        <p:txBody>
          <a:bodyPr vert="horz" wrap="square" lIns="0" tIns="13575" rIns="0" bIns="0" rtlCol="0">
            <a:spAutoFit/>
          </a:bodyPr>
          <a:lstStyle/>
          <a:p>
            <a:pPr marL="10860">
              <a:spcBef>
                <a:spcPts val="107"/>
              </a:spcBef>
            </a:pPr>
            <a:r>
              <a:rPr sz="1325" b="1" spc="9" dirty="0">
                <a:latin typeface="Times New Roman"/>
                <a:cs typeface="Times New Roman"/>
              </a:rPr>
              <a:t>Ready</a:t>
            </a:r>
            <a:r>
              <a:rPr sz="1325" b="1" spc="-38" dirty="0">
                <a:latin typeface="Times New Roman"/>
                <a:cs typeface="Times New Roman"/>
              </a:rPr>
              <a:t> </a:t>
            </a:r>
            <a:r>
              <a:rPr sz="1325" b="1" spc="9" dirty="0">
                <a:latin typeface="Times New Roman"/>
                <a:cs typeface="Times New Roman"/>
              </a:rPr>
              <a:t>Queue</a:t>
            </a:r>
            <a:endParaRPr sz="1325">
              <a:latin typeface="Times New Roman"/>
              <a:cs typeface="Times New Roman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3530137" y="1358416"/>
            <a:ext cx="1271146" cy="324167"/>
            <a:chOff x="4128299" y="1356817"/>
            <a:chExt cx="1486535" cy="379095"/>
          </a:xfrm>
        </p:grpSpPr>
        <p:sp>
          <p:nvSpPr>
            <p:cNvPr id="47" name="object 47"/>
            <p:cNvSpPr/>
            <p:nvPr/>
          </p:nvSpPr>
          <p:spPr>
            <a:xfrm>
              <a:off x="4139094" y="1367612"/>
              <a:ext cx="1464945" cy="357505"/>
            </a:xfrm>
            <a:custGeom>
              <a:avLst/>
              <a:gdLst/>
              <a:ahLst/>
              <a:cxnLst/>
              <a:rect l="l" t="t" r="r" b="b"/>
              <a:pathLst>
                <a:path w="1464945" h="357505">
                  <a:moveTo>
                    <a:pt x="0" y="0"/>
                  </a:moveTo>
                  <a:lnTo>
                    <a:pt x="1464475" y="0"/>
                  </a:lnTo>
                  <a:lnTo>
                    <a:pt x="1464475" y="357187"/>
                  </a:lnTo>
                  <a:lnTo>
                    <a:pt x="0" y="357187"/>
                  </a:lnTo>
                </a:path>
              </a:pathLst>
            </a:custGeom>
            <a:ln w="214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97"/>
            </a:p>
          </p:txBody>
        </p:sp>
        <p:sp>
          <p:nvSpPr>
            <p:cNvPr id="48" name="object 48"/>
            <p:cNvSpPr/>
            <p:nvPr/>
          </p:nvSpPr>
          <p:spPr>
            <a:xfrm>
              <a:off x="4317695" y="1367612"/>
              <a:ext cx="1285875" cy="357505"/>
            </a:xfrm>
            <a:custGeom>
              <a:avLst/>
              <a:gdLst/>
              <a:ahLst/>
              <a:cxnLst/>
              <a:rect l="l" t="t" r="r" b="b"/>
              <a:pathLst>
                <a:path w="1285875" h="357505">
                  <a:moveTo>
                    <a:pt x="1285875" y="357187"/>
                  </a:moveTo>
                  <a:lnTo>
                    <a:pt x="1285875" y="0"/>
                  </a:lnTo>
                  <a:lnTo>
                    <a:pt x="1071562" y="0"/>
                  </a:lnTo>
                  <a:lnTo>
                    <a:pt x="1071562" y="357187"/>
                  </a:lnTo>
                  <a:lnTo>
                    <a:pt x="1285875" y="357187"/>
                  </a:lnTo>
                  <a:close/>
                </a:path>
                <a:path w="1285875" h="357505">
                  <a:moveTo>
                    <a:pt x="1071562" y="357187"/>
                  </a:moveTo>
                  <a:lnTo>
                    <a:pt x="1071562" y="0"/>
                  </a:lnTo>
                  <a:lnTo>
                    <a:pt x="857250" y="0"/>
                  </a:lnTo>
                  <a:lnTo>
                    <a:pt x="857250" y="357187"/>
                  </a:lnTo>
                  <a:lnTo>
                    <a:pt x="1071562" y="357187"/>
                  </a:lnTo>
                  <a:close/>
                </a:path>
                <a:path w="1285875" h="357505">
                  <a:moveTo>
                    <a:pt x="857250" y="357187"/>
                  </a:moveTo>
                  <a:lnTo>
                    <a:pt x="857250" y="0"/>
                  </a:lnTo>
                  <a:lnTo>
                    <a:pt x="642937" y="0"/>
                  </a:lnTo>
                  <a:lnTo>
                    <a:pt x="642937" y="357187"/>
                  </a:lnTo>
                  <a:lnTo>
                    <a:pt x="857250" y="357187"/>
                  </a:lnTo>
                  <a:close/>
                </a:path>
                <a:path w="1285875" h="357505">
                  <a:moveTo>
                    <a:pt x="642937" y="357187"/>
                  </a:moveTo>
                  <a:lnTo>
                    <a:pt x="642937" y="0"/>
                  </a:lnTo>
                  <a:lnTo>
                    <a:pt x="428625" y="0"/>
                  </a:lnTo>
                  <a:lnTo>
                    <a:pt x="428625" y="357187"/>
                  </a:lnTo>
                  <a:lnTo>
                    <a:pt x="642937" y="357187"/>
                  </a:lnTo>
                  <a:close/>
                </a:path>
                <a:path w="1285875" h="357505">
                  <a:moveTo>
                    <a:pt x="428625" y="357187"/>
                  </a:moveTo>
                  <a:lnTo>
                    <a:pt x="428625" y="0"/>
                  </a:lnTo>
                  <a:lnTo>
                    <a:pt x="214312" y="0"/>
                  </a:lnTo>
                  <a:lnTo>
                    <a:pt x="214312" y="357187"/>
                  </a:lnTo>
                  <a:lnTo>
                    <a:pt x="428625" y="357187"/>
                  </a:lnTo>
                  <a:close/>
                </a:path>
                <a:path w="1285875" h="357505">
                  <a:moveTo>
                    <a:pt x="214312" y="357187"/>
                  </a:moveTo>
                  <a:lnTo>
                    <a:pt x="214312" y="0"/>
                  </a:lnTo>
                  <a:lnTo>
                    <a:pt x="0" y="0"/>
                  </a:lnTo>
                  <a:lnTo>
                    <a:pt x="0" y="357187"/>
                  </a:lnTo>
                  <a:lnTo>
                    <a:pt x="214312" y="357187"/>
                  </a:lnTo>
                  <a:close/>
                </a:path>
              </a:pathLst>
            </a:custGeom>
            <a:ln w="214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97"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5346460" y="2749564"/>
            <a:ext cx="601093" cy="158491"/>
          </a:xfrm>
          <a:prstGeom prst="rect">
            <a:avLst/>
          </a:prstGeom>
        </p:spPr>
        <p:txBody>
          <a:bodyPr vert="horz" wrap="square" lIns="0" tIns="13575" rIns="0" bIns="0" rtlCol="0">
            <a:spAutoFit/>
          </a:bodyPr>
          <a:lstStyle/>
          <a:p>
            <a:pPr marL="10860">
              <a:spcBef>
                <a:spcPts val="107"/>
              </a:spcBef>
            </a:pPr>
            <a:r>
              <a:rPr sz="941" i="1" spc="43" dirty="0">
                <a:solidFill>
                  <a:srgbClr val="00008A"/>
                </a:solidFill>
                <a:latin typeface="Calibri"/>
                <a:cs typeface="Calibri"/>
              </a:rPr>
              <a:t>event-wait</a:t>
            </a:r>
            <a:endParaRPr sz="941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444822" y="2749564"/>
            <a:ext cx="311678" cy="158491"/>
          </a:xfrm>
          <a:prstGeom prst="rect">
            <a:avLst/>
          </a:prstGeom>
        </p:spPr>
        <p:txBody>
          <a:bodyPr vert="horz" wrap="square" lIns="0" tIns="13575" rIns="0" bIns="0" rtlCol="0">
            <a:spAutoFit/>
          </a:bodyPr>
          <a:lstStyle/>
          <a:p>
            <a:pPr marL="10860">
              <a:spcBef>
                <a:spcPts val="107"/>
              </a:spcBef>
            </a:pPr>
            <a:r>
              <a:rPr sz="941" i="1" spc="30" dirty="0">
                <a:solidFill>
                  <a:srgbClr val="00008A"/>
                </a:solidFill>
                <a:latin typeface="Calibri"/>
                <a:cs typeface="Calibri"/>
              </a:rPr>
              <a:t>event</a:t>
            </a:r>
            <a:endParaRPr sz="941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3264483" y="1999820"/>
            <a:ext cx="2972343" cy="773222"/>
            <a:chOff x="3817632" y="2106904"/>
            <a:chExt cx="3475990" cy="904240"/>
          </a:xfrm>
        </p:grpSpPr>
        <p:sp>
          <p:nvSpPr>
            <p:cNvPr id="52" name="object 52"/>
            <p:cNvSpPr/>
            <p:nvPr/>
          </p:nvSpPr>
          <p:spPr>
            <a:xfrm>
              <a:off x="6082194" y="2117699"/>
              <a:ext cx="1200150" cy="857250"/>
            </a:xfrm>
            <a:custGeom>
              <a:avLst/>
              <a:gdLst/>
              <a:ahLst/>
              <a:cxnLst/>
              <a:rect l="l" t="t" r="r" b="b"/>
              <a:pathLst>
                <a:path w="1200150" h="857250">
                  <a:moveTo>
                    <a:pt x="1200150" y="0"/>
                  </a:moveTo>
                  <a:lnTo>
                    <a:pt x="1200150" y="857250"/>
                  </a:lnTo>
                  <a:lnTo>
                    <a:pt x="0" y="857250"/>
                  </a:lnTo>
                </a:path>
              </a:pathLst>
            </a:custGeom>
            <a:ln w="214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97"/>
            </a:p>
          </p:txBody>
        </p:sp>
        <p:sp>
          <p:nvSpPr>
            <p:cNvPr id="53" name="object 53"/>
            <p:cNvSpPr/>
            <p:nvPr/>
          </p:nvSpPr>
          <p:spPr>
            <a:xfrm>
              <a:off x="5996469" y="2939237"/>
              <a:ext cx="85725" cy="71755"/>
            </a:xfrm>
            <a:custGeom>
              <a:avLst/>
              <a:gdLst/>
              <a:ahLst/>
              <a:cxnLst/>
              <a:rect l="l" t="t" r="r" b="b"/>
              <a:pathLst>
                <a:path w="85725" h="71755">
                  <a:moveTo>
                    <a:pt x="0" y="35712"/>
                  </a:moveTo>
                  <a:lnTo>
                    <a:pt x="85725" y="71437"/>
                  </a:lnTo>
                  <a:lnTo>
                    <a:pt x="85725" y="0"/>
                  </a:lnTo>
                  <a:lnTo>
                    <a:pt x="0" y="357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97"/>
            </a:p>
          </p:txBody>
        </p:sp>
        <p:sp>
          <p:nvSpPr>
            <p:cNvPr id="54" name="object 54"/>
            <p:cNvSpPr/>
            <p:nvPr/>
          </p:nvSpPr>
          <p:spPr>
            <a:xfrm>
              <a:off x="3853344" y="2203424"/>
              <a:ext cx="714375" cy="771525"/>
            </a:xfrm>
            <a:custGeom>
              <a:avLst/>
              <a:gdLst/>
              <a:ahLst/>
              <a:cxnLst/>
              <a:rect l="l" t="t" r="r" b="b"/>
              <a:pathLst>
                <a:path w="714375" h="771525">
                  <a:moveTo>
                    <a:pt x="714375" y="771525"/>
                  </a:moveTo>
                  <a:lnTo>
                    <a:pt x="0" y="771525"/>
                  </a:lnTo>
                  <a:lnTo>
                    <a:pt x="0" y="0"/>
                  </a:lnTo>
                </a:path>
              </a:pathLst>
            </a:custGeom>
            <a:ln w="214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97"/>
            </a:p>
          </p:txBody>
        </p:sp>
        <p:sp>
          <p:nvSpPr>
            <p:cNvPr id="55" name="object 55"/>
            <p:cNvSpPr/>
            <p:nvPr/>
          </p:nvSpPr>
          <p:spPr>
            <a:xfrm>
              <a:off x="3817632" y="2117699"/>
              <a:ext cx="71755" cy="85725"/>
            </a:xfrm>
            <a:custGeom>
              <a:avLst/>
              <a:gdLst/>
              <a:ahLst/>
              <a:cxnLst/>
              <a:rect l="l" t="t" r="r" b="b"/>
              <a:pathLst>
                <a:path w="71754" h="85725">
                  <a:moveTo>
                    <a:pt x="0" y="85725"/>
                  </a:moveTo>
                  <a:lnTo>
                    <a:pt x="71437" y="85725"/>
                  </a:lnTo>
                  <a:lnTo>
                    <a:pt x="35712" y="0"/>
                  </a:lnTo>
                  <a:lnTo>
                    <a:pt x="0" y="857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97"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3945658" y="2016524"/>
            <a:ext cx="2030250" cy="500572"/>
          </a:xfrm>
          <a:prstGeom prst="rect">
            <a:avLst/>
          </a:prstGeom>
        </p:spPr>
        <p:txBody>
          <a:bodyPr vert="horz" wrap="square" lIns="0" tIns="13575" rIns="0" bIns="0" rtlCol="0">
            <a:spAutoFit/>
          </a:bodyPr>
          <a:lstStyle/>
          <a:p>
            <a:pPr marL="1138647">
              <a:spcBef>
                <a:spcPts val="107"/>
              </a:spcBef>
            </a:pPr>
            <a:r>
              <a:rPr sz="941" i="1" spc="47" dirty="0">
                <a:solidFill>
                  <a:srgbClr val="00008A"/>
                </a:solidFill>
                <a:latin typeface="Calibri"/>
                <a:cs typeface="Calibri"/>
              </a:rPr>
              <a:t>timeout</a:t>
            </a:r>
            <a:r>
              <a:rPr sz="941" i="1" spc="21" dirty="0">
                <a:solidFill>
                  <a:srgbClr val="00008A"/>
                </a:solidFill>
                <a:latin typeface="Calibri"/>
                <a:cs typeface="Calibri"/>
              </a:rPr>
              <a:t> </a:t>
            </a:r>
            <a:r>
              <a:rPr sz="941" i="1" spc="51" dirty="0">
                <a:solidFill>
                  <a:srgbClr val="00008A"/>
                </a:solidFill>
                <a:latin typeface="Calibri"/>
                <a:cs typeface="Calibri"/>
              </a:rPr>
              <a:t>or</a:t>
            </a:r>
            <a:r>
              <a:rPr sz="941" i="1" spc="26" dirty="0">
                <a:solidFill>
                  <a:srgbClr val="00008A"/>
                </a:solidFill>
                <a:latin typeface="Calibri"/>
                <a:cs typeface="Calibri"/>
              </a:rPr>
              <a:t> </a:t>
            </a:r>
            <a:r>
              <a:rPr sz="941" i="1" spc="68" dirty="0">
                <a:solidFill>
                  <a:srgbClr val="00008A"/>
                </a:solidFill>
                <a:latin typeface="Calibri"/>
                <a:cs typeface="Calibri"/>
              </a:rPr>
              <a:t>yield</a:t>
            </a:r>
            <a:endParaRPr sz="941">
              <a:latin typeface="Calibri"/>
              <a:cs typeface="Calibri"/>
            </a:endParaRPr>
          </a:p>
          <a:p>
            <a:pPr>
              <a:spcBef>
                <a:spcPts val="34"/>
              </a:spcBef>
            </a:pPr>
            <a:endParaRPr sz="898">
              <a:latin typeface="Calibri"/>
              <a:cs typeface="Calibri"/>
            </a:endParaRPr>
          </a:p>
          <a:p>
            <a:pPr marL="10860"/>
            <a:r>
              <a:rPr sz="1325" b="1" spc="9" dirty="0">
                <a:latin typeface="Times New Roman"/>
                <a:cs typeface="Times New Roman"/>
              </a:rPr>
              <a:t>Wait</a:t>
            </a:r>
            <a:r>
              <a:rPr sz="1325" b="1" spc="-26" dirty="0">
                <a:latin typeface="Times New Roman"/>
                <a:cs typeface="Times New Roman"/>
              </a:rPr>
              <a:t> </a:t>
            </a:r>
            <a:r>
              <a:rPr sz="1325" b="1" spc="9" dirty="0">
                <a:latin typeface="Times New Roman"/>
                <a:cs typeface="Times New Roman"/>
              </a:rPr>
              <a:t>Queue(s)</a:t>
            </a:r>
            <a:endParaRPr sz="1325">
              <a:latin typeface="Times New Roman"/>
              <a:cs typeface="Times New Roman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1855409" y="1564147"/>
            <a:ext cx="4688743" cy="2272425"/>
            <a:chOff x="2199566" y="860405"/>
            <a:chExt cx="5483225" cy="2657475"/>
          </a:xfrm>
        </p:grpSpPr>
        <p:sp>
          <p:nvSpPr>
            <p:cNvPr id="58" name="object 58"/>
            <p:cNvSpPr/>
            <p:nvPr/>
          </p:nvSpPr>
          <p:spPr>
            <a:xfrm>
              <a:off x="2210282" y="1724799"/>
              <a:ext cx="500380" cy="1500505"/>
            </a:xfrm>
            <a:custGeom>
              <a:avLst/>
              <a:gdLst/>
              <a:ahLst/>
              <a:cxnLst/>
              <a:rect l="l" t="t" r="r" b="b"/>
              <a:pathLst>
                <a:path w="500380" h="1500505">
                  <a:moveTo>
                    <a:pt x="0" y="1500187"/>
                  </a:moveTo>
                  <a:lnTo>
                    <a:pt x="0" y="0"/>
                  </a:lnTo>
                  <a:lnTo>
                    <a:pt x="500062" y="0"/>
                  </a:lnTo>
                  <a:lnTo>
                    <a:pt x="500062" y="1500187"/>
                  </a:lnTo>
                </a:path>
              </a:pathLst>
            </a:custGeom>
            <a:ln w="214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97"/>
            </a:p>
          </p:txBody>
        </p:sp>
        <p:sp>
          <p:nvSpPr>
            <p:cNvPr id="59" name="object 59"/>
            <p:cNvSpPr/>
            <p:nvPr/>
          </p:nvSpPr>
          <p:spPr>
            <a:xfrm>
              <a:off x="2210282" y="1724799"/>
              <a:ext cx="500380" cy="1285875"/>
            </a:xfrm>
            <a:custGeom>
              <a:avLst/>
              <a:gdLst/>
              <a:ahLst/>
              <a:cxnLst/>
              <a:rect l="l" t="t" r="r" b="b"/>
              <a:pathLst>
                <a:path w="500380" h="1285875">
                  <a:moveTo>
                    <a:pt x="500062" y="214312"/>
                  </a:moveTo>
                  <a:lnTo>
                    <a:pt x="500062" y="0"/>
                  </a:lnTo>
                  <a:lnTo>
                    <a:pt x="0" y="0"/>
                  </a:lnTo>
                  <a:lnTo>
                    <a:pt x="0" y="214312"/>
                  </a:lnTo>
                  <a:lnTo>
                    <a:pt x="500062" y="214312"/>
                  </a:lnTo>
                  <a:close/>
                </a:path>
                <a:path w="500380" h="1285875">
                  <a:moveTo>
                    <a:pt x="500062" y="428625"/>
                  </a:moveTo>
                  <a:lnTo>
                    <a:pt x="500062" y="214312"/>
                  </a:lnTo>
                  <a:lnTo>
                    <a:pt x="0" y="214312"/>
                  </a:lnTo>
                  <a:lnTo>
                    <a:pt x="0" y="428625"/>
                  </a:lnTo>
                  <a:lnTo>
                    <a:pt x="500062" y="428625"/>
                  </a:lnTo>
                  <a:close/>
                </a:path>
                <a:path w="500380" h="1285875">
                  <a:moveTo>
                    <a:pt x="500062" y="642937"/>
                  </a:moveTo>
                  <a:lnTo>
                    <a:pt x="500062" y="428625"/>
                  </a:lnTo>
                  <a:lnTo>
                    <a:pt x="0" y="428625"/>
                  </a:lnTo>
                  <a:lnTo>
                    <a:pt x="0" y="642937"/>
                  </a:lnTo>
                  <a:lnTo>
                    <a:pt x="500062" y="642937"/>
                  </a:lnTo>
                  <a:close/>
                </a:path>
                <a:path w="500380" h="1285875">
                  <a:moveTo>
                    <a:pt x="500062" y="857250"/>
                  </a:moveTo>
                  <a:lnTo>
                    <a:pt x="500062" y="642937"/>
                  </a:lnTo>
                  <a:lnTo>
                    <a:pt x="0" y="642937"/>
                  </a:lnTo>
                  <a:lnTo>
                    <a:pt x="0" y="857250"/>
                  </a:lnTo>
                  <a:lnTo>
                    <a:pt x="500062" y="857250"/>
                  </a:lnTo>
                  <a:close/>
                </a:path>
                <a:path w="500380" h="1285875">
                  <a:moveTo>
                    <a:pt x="500062" y="1071562"/>
                  </a:moveTo>
                  <a:lnTo>
                    <a:pt x="500062" y="857250"/>
                  </a:lnTo>
                  <a:lnTo>
                    <a:pt x="0" y="857250"/>
                  </a:lnTo>
                  <a:lnTo>
                    <a:pt x="0" y="1071562"/>
                  </a:lnTo>
                  <a:lnTo>
                    <a:pt x="500062" y="1071562"/>
                  </a:lnTo>
                  <a:close/>
                </a:path>
                <a:path w="500380" h="1285875">
                  <a:moveTo>
                    <a:pt x="500062" y="1285875"/>
                  </a:moveTo>
                  <a:lnTo>
                    <a:pt x="500062" y="1071562"/>
                  </a:lnTo>
                  <a:lnTo>
                    <a:pt x="0" y="1071562"/>
                  </a:lnTo>
                  <a:lnTo>
                    <a:pt x="0" y="1285875"/>
                  </a:lnTo>
                  <a:lnTo>
                    <a:pt x="500062" y="1285875"/>
                  </a:lnTo>
                  <a:close/>
                </a:path>
              </a:pathLst>
            </a:custGeom>
            <a:ln w="214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97"/>
            </a:p>
          </p:txBody>
        </p:sp>
        <p:sp>
          <p:nvSpPr>
            <p:cNvPr id="60" name="object 60"/>
            <p:cNvSpPr/>
            <p:nvPr/>
          </p:nvSpPr>
          <p:spPr>
            <a:xfrm>
              <a:off x="2460320" y="1510487"/>
              <a:ext cx="485775" cy="214629"/>
            </a:xfrm>
            <a:custGeom>
              <a:avLst/>
              <a:gdLst/>
              <a:ahLst/>
              <a:cxnLst/>
              <a:rect l="l" t="t" r="r" b="b"/>
              <a:pathLst>
                <a:path w="485775" h="214630">
                  <a:moveTo>
                    <a:pt x="0" y="214312"/>
                  </a:moveTo>
                  <a:lnTo>
                    <a:pt x="0" y="0"/>
                  </a:lnTo>
                  <a:lnTo>
                    <a:pt x="485775" y="0"/>
                  </a:lnTo>
                </a:path>
              </a:pathLst>
            </a:custGeom>
            <a:ln w="214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97"/>
            </a:p>
          </p:txBody>
        </p:sp>
        <p:sp>
          <p:nvSpPr>
            <p:cNvPr id="61" name="object 61"/>
            <p:cNvSpPr/>
            <p:nvPr/>
          </p:nvSpPr>
          <p:spPr>
            <a:xfrm>
              <a:off x="2946095" y="1474761"/>
              <a:ext cx="85725" cy="71755"/>
            </a:xfrm>
            <a:custGeom>
              <a:avLst/>
              <a:gdLst/>
              <a:ahLst/>
              <a:cxnLst/>
              <a:rect l="l" t="t" r="r" b="b"/>
              <a:pathLst>
                <a:path w="85725" h="71755">
                  <a:moveTo>
                    <a:pt x="0" y="0"/>
                  </a:moveTo>
                  <a:lnTo>
                    <a:pt x="0" y="71437"/>
                  </a:lnTo>
                  <a:lnTo>
                    <a:pt x="85725" y="35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97"/>
            </a:p>
          </p:txBody>
        </p:sp>
        <p:sp>
          <p:nvSpPr>
            <p:cNvPr id="62" name="object 62"/>
            <p:cNvSpPr/>
            <p:nvPr/>
          </p:nvSpPr>
          <p:spPr>
            <a:xfrm>
              <a:off x="2460320" y="3167837"/>
              <a:ext cx="0" cy="307340"/>
            </a:xfrm>
            <a:custGeom>
              <a:avLst/>
              <a:gdLst/>
              <a:ahLst/>
              <a:cxnLst/>
              <a:rect l="l" t="t" r="r" b="b"/>
              <a:pathLst>
                <a:path h="307339">
                  <a:moveTo>
                    <a:pt x="0" y="307174"/>
                  </a:moveTo>
                  <a:lnTo>
                    <a:pt x="0" y="0"/>
                  </a:lnTo>
                </a:path>
              </a:pathLst>
            </a:custGeom>
            <a:ln w="214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97"/>
            </a:p>
          </p:txBody>
        </p:sp>
        <p:sp>
          <p:nvSpPr>
            <p:cNvPr id="63" name="object 63"/>
            <p:cNvSpPr/>
            <p:nvPr/>
          </p:nvSpPr>
          <p:spPr>
            <a:xfrm>
              <a:off x="2424595" y="3082112"/>
              <a:ext cx="71755" cy="85725"/>
            </a:xfrm>
            <a:custGeom>
              <a:avLst/>
              <a:gdLst/>
              <a:ahLst/>
              <a:cxnLst/>
              <a:rect l="l" t="t" r="r" b="b"/>
              <a:pathLst>
                <a:path w="71755" h="85725">
                  <a:moveTo>
                    <a:pt x="0" y="85725"/>
                  </a:moveTo>
                  <a:lnTo>
                    <a:pt x="71437" y="85725"/>
                  </a:lnTo>
                  <a:lnTo>
                    <a:pt x="35725" y="0"/>
                  </a:lnTo>
                  <a:lnTo>
                    <a:pt x="0" y="857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97"/>
            </a:p>
          </p:txBody>
        </p:sp>
        <p:sp>
          <p:nvSpPr>
            <p:cNvPr id="64" name="object 64"/>
            <p:cNvSpPr/>
            <p:nvPr/>
          </p:nvSpPr>
          <p:spPr>
            <a:xfrm>
              <a:off x="4567720" y="2796362"/>
              <a:ext cx="1464945" cy="357505"/>
            </a:xfrm>
            <a:custGeom>
              <a:avLst/>
              <a:gdLst/>
              <a:ahLst/>
              <a:cxnLst/>
              <a:rect l="l" t="t" r="r" b="b"/>
              <a:pathLst>
                <a:path w="1464945" h="357505">
                  <a:moveTo>
                    <a:pt x="1464475" y="0"/>
                  </a:moveTo>
                  <a:lnTo>
                    <a:pt x="0" y="0"/>
                  </a:lnTo>
                  <a:lnTo>
                    <a:pt x="0" y="357187"/>
                  </a:lnTo>
                  <a:lnTo>
                    <a:pt x="1464475" y="357187"/>
                  </a:lnTo>
                </a:path>
              </a:pathLst>
            </a:custGeom>
            <a:ln w="214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97"/>
            </a:p>
          </p:txBody>
        </p:sp>
        <p:sp>
          <p:nvSpPr>
            <p:cNvPr id="65" name="object 65"/>
            <p:cNvSpPr/>
            <p:nvPr/>
          </p:nvSpPr>
          <p:spPr>
            <a:xfrm>
              <a:off x="4567720" y="2796362"/>
              <a:ext cx="1285875" cy="357505"/>
            </a:xfrm>
            <a:custGeom>
              <a:avLst/>
              <a:gdLst/>
              <a:ahLst/>
              <a:cxnLst/>
              <a:rect l="l" t="t" r="r" b="b"/>
              <a:pathLst>
                <a:path w="1285875" h="357505">
                  <a:moveTo>
                    <a:pt x="214312" y="357187"/>
                  </a:moveTo>
                  <a:lnTo>
                    <a:pt x="214312" y="0"/>
                  </a:lnTo>
                  <a:lnTo>
                    <a:pt x="0" y="0"/>
                  </a:lnTo>
                  <a:lnTo>
                    <a:pt x="0" y="357187"/>
                  </a:lnTo>
                  <a:lnTo>
                    <a:pt x="214312" y="357187"/>
                  </a:lnTo>
                  <a:close/>
                </a:path>
                <a:path w="1285875" h="357505">
                  <a:moveTo>
                    <a:pt x="428625" y="357187"/>
                  </a:moveTo>
                  <a:lnTo>
                    <a:pt x="428625" y="0"/>
                  </a:lnTo>
                  <a:lnTo>
                    <a:pt x="214312" y="0"/>
                  </a:lnTo>
                  <a:lnTo>
                    <a:pt x="214312" y="357187"/>
                  </a:lnTo>
                  <a:lnTo>
                    <a:pt x="428625" y="357187"/>
                  </a:lnTo>
                  <a:close/>
                </a:path>
                <a:path w="1285875" h="357505">
                  <a:moveTo>
                    <a:pt x="642937" y="357187"/>
                  </a:moveTo>
                  <a:lnTo>
                    <a:pt x="642937" y="0"/>
                  </a:lnTo>
                  <a:lnTo>
                    <a:pt x="428625" y="0"/>
                  </a:lnTo>
                  <a:lnTo>
                    <a:pt x="428625" y="357187"/>
                  </a:lnTo>
                  <a:lnTo>
                    <a:pt x="642937" y="357187"/>
                  </a:lnTo>
                  <a:close/>
                </a:path>
                <a:path w="1285875" h="357505">
                  <a:moveTo>
                    <a:pt x="857250" y="357187"/>
                  </a:moveTo>
                  <a:lnTo>
                    <a:pt x="857250" y="0"/>
                  </a:lnTo>
                  <a:lnTo>
                    <a:pt x="642937" y="0"/>
                  </a:lnTo>
                  <a:lnTo>
                    <a:pt x="642937" y="357187"/>
                  </a:lnTo>
                  <a:lnTo>
                    <a:pt x="857250" y="357187"/>
                  </a:lnTo>
                  <a:close/>
                </a:path>
                <a:path w="1285875" h="357505">
                  <a:moveTo>
                    <a:pt x="1071562" y="357187"/>
                  </a:moveTo>
                  <a:lnTo>
                    <a:pt x="1071562" y="0"/>
                  </a:lnTo>
                  <a:lnTo>
                    <a:pt x="857250" y="0"/>
                  </a:lnTo>
                  <a:lnTo>
                    <a:pt x="857250" y="357187"/>
                  </a:lnTo>
                  <a:lnTo>
                    <a:pt x="1071562" y="357187"/>
                  </a:lnTo>
                  <a:close/>
                </a:path>
                <a:path w="1285875" h="357505">
                  <a:moveTo>
                    <a:pt x="1285875" y="357187"/>
                  </a:moveTo>
                  <a:lnTo>
                    <a:pt x="1285875" y="0"/>
                  </a:lnTo>
                  <a:lnTo>
                    <a:pt x="1071562" y="0"/>
                  </a:lnTo>
                  <a:lnTo>
                    <a:pt x="1071562" y="357187"/>
                  </a:lnTo>
                  <a:lnTo>
                    <a:pt x="1285875" y="357187"/>
                  </a:lnTo>
                  <a:close/>
                </a:path>
              </a:pathLst>
            </a:custGeom>
            <a:ln w="214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97"/>
            </a:p>
          </p:txBody>
        </p:sp>
        <p:sp>
          <p:nvSpPr>
            <p:cNvPr id="66" name="object 66"/>
            <p:cNvSpPr/>
            <p:nvPr/>
          </p:nvSpPr>
          <p:spPr>
            <a:xfrm>
              <a:off x="3353295" y="867549"/>
              <a:ext cx="4322445" cy="2643505"/>
            </a:xfrm>
            <a:custGeom>
              <a:avLst/>
              <a:gdLst/>
              <a:ahLst/>
              <a:cxnLst/>
              <a:rect l="l" t="t" r="r" b="b"/>
              <a:pathLst>
                <a:path w="4322445" h="2643504">
                  <a:moveTo>
                    <a:pt x="4321962" y="2643187"/>
                  </a:moveTo>
                  <a:lnTo>
                    <a:pt x="4321962" y="0"/>
                  </a:lnTo>
                  <a:lnTo>
                    <a:pt x="0" y="0"/>
                  </a:lnTo>
                  <a:lnTo>
                    <a:pt x="0" y="2643187"/>
                  </a:lnTo>
                  <a:lnTo>
                    <a:pt x="4321962" y="2643187"/>
                  </a:lnTo>
                  <a:close/>
                </a:path>
              </a:pathLst>
            </a:custGeom>
            <a:ln w="14287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197"/>
            </a:p>
          </p:txBody>
        </p:sp>
        <p:sp>
          <p:nvSpPr>
            <p:cNvPr id="67" name="object 67"/>
            <p:cNvSpPr/>
            <p:nvPr/>
          </p:nvSpPr>
          <p:spPr>
            <a:xfrm>
              <a:off x="3031820" y="1510487"/>
              <a:ext cx="1057275" cy="1929130"/>
            </a:xfrm>
            <a:custGeom>
              <a:avLst/>
              <a:gdLst/>
              <a:ahLst/>
              <a:cxnLst/>
              <a:rect l="l" t="t" r="r" b="b"/>
              <a:pathLst>
                <a:path w="1057275" h="1929129">
                  <a:moveTo>
                    <a:pt x="0" y="1928812"/>
                  </a:moveTo>
                  <a:lnTo>
                    <a:pt x="0" y="0"/>
                  </a:lnTo>
                  <a:lnTo>
                    <a:pt x="1057275" y="0"/>
                  </a:lnTo>
                </a:path>
              </a:pathLst>
            </a:custGeom>
            <a:ln w="214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97"/>
            </a:p>
          </p:txBody>
        </p:sp>
        <p:pic>
          <p:nvPicPr>
            <p:cNvPr id="68" name="object 6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9095" y="1474761"/>
              <a:ext cx="85725" cy="71437"/>
            </a:xfrm>
            <a:prstGeom prst="rect">
              <a:avLst/>
            </a:prstGeom>
          </p:spPr>
        </p:pic>
      </p:grpSp>
      <p:sp>
        <p:nvSpPr>
          <p:cNvPr id="69" name="object 69"/>
          <p:cNvSpPr txBox="1"/>
          <p:nvPr/>
        </p:nvSpPr>
        <p:spPr>
          <a:xfrm>
            <a:off x="1855409" y="990267"/>
            <a:ext cx="497381" cy="421512"/>
          </a:xfrm>
          <a:prstGeom prst="rect">
            <a:avLst/>
          </a:prstGeom>
        </p:spPr>
        <p:txBody>
          <a:bodyPr vert="horz" wrap="square" lIns="0" tIns="13575" rIns="0" bIns="0" rtlCol="0">
            <a:spAutoFit/>
          </a:bodyPr>
          <a:lstStyle/>
          <a:p>
            <a:pPr marL="10860" marR="4344" indent="83077">
              <a:spcBef>
                <a:spcPts val="107"/>
              </a:spcBef>
            </a:pPr>
            <a:r>
              <a:rPr sz="1325" b="1" spc="9" dirty="0">
                <a:latin typeface="Times New Roman"/>
                <a:cs typeface="Times New Roman"/>
              </a:rPr>
              <a:t>Job </a:t>
            </a:r>
            <a:r>
              <a:rPr sz="1325" b="1" spc="13" dirty="0">
                <a:latin typeface="Times New Roman"/>
                <a:cs typeface="Times New Roman"/>
              </a:rPr>
              <a:t> </a:t>
            </a:r>
            <a:r>
              <a:rPr sz="1325" b="1" spc="9" dirty="0">
                <a:latin typeface="Times New Roman"/>
                <a:cs typeface="Times New Roman"/>
              </a:rPr>
              <a:t>Queue</a:t>
            </a:r>
            <a:endParaRPr sz="1325">
              <a:latin typeface="Times New Roman"/>
              <a:cs typeface="Times New Roman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897326" y="3116084"/>
            <a:ext cx="1165263" cy="291572"/>
          </a:xfrm>
          <a:prstGeom prst="rect">
            <a:avLst/>
          </a:prstGeom>
        </p:spPr>
        <p:txBody>
          <a:bodyPr vert="horz" wrap="square" lIns="0" tIns="34752" rIns="0" bIns="0" rtlCol="0">
            <a:spAutoFit/>
          </a:bodyPr>
          <a:lstStyle/>
          <a:p>
            <a:pPr marL="10860" marR="4344" indent="30407">
              <a:lnSpc>
                <a:spcPts val="966"/>
              </a:lnSpc>
              <a:spcBef>
                <a:spcPts val="274"/>
              </a:spcBef>
              <a:tabLst>
                <a:tab pos="560364" algn="l"/>
              </a:tabLst>
            </a:pPr>
            <a:r>
              <a:rPr sz="941" i="1" spc="30" dirty="0">
                <a:solidFill>
                  <a:srgbClr val="00008A"/>
                </a:solidFill>
                <a:latin typeface="Calibri"/>
                <a:cs typeface="Calibri"/>
              </a:rPr>
              <a:t>create	create </a:t>
            </a:r>
            <a:r>
              <a:rPr sz="941" i="1" spc="34" dirty="0">
                <a:solidFill>
                  <a:srgbClr val="00008A"/>
                </a:solidFill>
                <a:latin typeface="Calibri"/>
                <a:cs typeface="Calibri"/>
              </a:rPr>
              <a:t> </a:t>
            </a:r>
            <a:r>
              <a:rPr sz="941" i="1" spc="47" dirty="0">
                <a:solidFill>
                  <a:srgbClr val="00008A"/>
                </a:solidFill>
                <a:latin typeface="Calibri"/>
                <a:cs typeface="Calibri"/>
              </a:rPr>
              <a:t>(batch)</a:t>
            </a:r>
            <a:r>
              <a:rPr sz="941" i="1" spc="90" dirty="0">
                <a:solidFill>
                  <a:srgbClr val="00008A"/>
                </a:solidFill>
                <a:latin typeface="Calibri"/>
                <a:cs typeface="Calibri"/>
              </a:rPr>
              <a:t> </a:t>
            </a:r>
            <a:r>
              <a:rPr sz="941" i="1" spc="51" dirty="0">
                <a:solidFill>
                  <a:srgbClr val="00008A"/>
                </a:solidFill>
                <a:latin typeface="Calibri"/>
                <a:cs typeface="Calibri"/>
              </a:rPr>
              <a:t>(interactive)</a:t>
            </a:r>
            <a:endParaRPr sz="941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446623" y="3928691"/>
            <a:ext cx="7957018" cy="2447776"/>
          </a:xfrm>
          <a:prstGeom prst="rect">
            <a:avLst/>
          </a:prstGeom>
        </p:spPr>
        <p:txBody>
          <a:bodyPr vert="horz" wrap="square" lIns="0" tIns="125974" rIns="0" bIns="0" rtlCol="0">
            <a:spAutoFit/>
          </a:bodyPr>
          <a:lstStyle/>
          <a:p>
            <a:pPr marL="230770" indent="-220453">
              <a:spcBef>
                <a:spcPts val="992"/>
              </a:spcBef>
              <a:buFont typeface="Lucida Sans Unicode"/>
              <a:buChar char="•"/>
              <a:tabLst>
                <a:tab pos="231313" algn="l"/>
              </a:tabLst>
            </a:pPr>
            <a:r>
              <a:rPr sz="1753" spc="-9" dirty="0">
                <a:solidFill>
                  <a:srgbClr val="231F20"/>
                </a:solidFill>
                <a:latin typeface="Tahoma"/>
                <a:cs typeface="Tahoma"/>
              </a:rPr>
              <a:t>Job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81" dirty="0">
                <a:solidFill>
                  <a:srgbClr val="231F20"/>
                </a:solidFill>
                <a:latin typeface="Tahoma"/>
                <a:cs typeface="Tahoma"/>
              </a:rPr>
              <a:t>Queue:</a:t>
            </a:r>
            <a:r>
              <a:rPr sz="1753" spc="23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34" dirty="0">
                <a:solidFill>
                  <a:srgbClr val="231F20"/>
                </a:solidFill>
                <a:latin typeface="Tahoma"/>
                <a:cs typeface="Tahoma"/>
              </a:rPr>
              <a:t>batch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90" dirty="0">
                <a:solidFill>
                  <a:srgbClr val="231F20"/>
                </a:solidFill>
                <a:latin typeface="Tahoma"/>
                <a:cs typeface="Tahoma"/>
              </a:rPr>
              <a:t>processes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51" dirty="0">
                <a:solidFill>
                  <a:srgbClr val="231F20"/>
                </a:solidFill>
                <a:latin typeface="Tahoma"/>
                <a:cs typeface="Tahoma"/>
              </a:rPr>
              <a:t>awaiting</a:t>
            </a:r>
            <a:r>
              <a:rPr sz="1753" spc="34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56" dirty="0">
                <a:solidFill>
                  <a:srgbClr val="231F20"/>
                </a:solidFill>
                <a:latin typeface="Tahoma"/>
                <a:cs typeface="Tahoma"/>
              </a:rPr>
              <a:t>admission.</a:t>
            </a:r>
            <a:endParaRPr sz="1753" dirty="0">
              <a:latin typeface="Tahoma"/>
              <a:cs typeface="Tahoma"/>
            </a:endParaRPr>
          </a:p>
          <a:p>
            <a:pPr marL="230770" indent="-220453">
              <a:spcBef>
                <a:spcPts val="906"/>
              </a:spcBef>
              <a:buFont typeface="Lucida Sans Unicode"/>
              <a:buChar char="•"/>
              <a:tabLst>
                <a:tab pos="231313" algn="l"/>
              </a:tabLst>
            </a:pPr>
            <a:r>
              <a:rPr sz="1753" spc="-56" dirty="0">
                <a:solidFill>
                  <a:srgbClr val="231F20"/>
                </a:solidFill>
                <a:latin typeface="Tahoma"/>
                <a:cs typeface="Tahoma"/>
              </a:rPr>
              <a:t>Ready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81" dirty="0">
                <a:solidFill>
                  <a:srgbClr val="231F20"/>
                </a:solidFill>
                <a:latin typeface="Tahoma"/>
                <a:cs typeface="Tahoma"/>
              </a:rPr>
              <a:t>Queue:</a:t>
            </a:r>
            <a:r>
              <a:rPr sz="1753" spc="244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64" dirty="0">
                <a:solidFill>
                  <a:srgbClr val="231F20"/>
                </a:solidFill>
                <a:latin typeface="Tahoma"/>
                <a:cs typeface="Tahoma"/>
              </a:rPr>
              <a:t>set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47" dirty="0">
                <a:solidFill>
                  <a:srgbClr val="231F20"/>
                </a:solidFill>
                <a:latin typeface="Tahoma"/>
                <a:cs typeface="Tahoma"/>
              </a:rPr>
              <a:t>of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13" dirty="0">
                <a:solidFill>
                  <a:srgbClr val="231F20"/>
                </a:solidFill>
                <a:latin typeface="Tahoma"/>
                <a:cs typeface="Tahoma"/>
              </a:rPr>
              <a:t>all</a:t>
            </a:r>
            <a:r>
              <a:rPr sz="1753" spc="4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90" dirty="0">
                <a:solidFill>
                  <a:srgbClr val="231F20"/>
                </a:solidFill>
                <a:latin typeface="Tahoma"/>
                <a:cs typeface="Tahoma"/>
              </a:rPr>
              <a:t>processes</a:t>
            </a:r>
            <a:r>
              <a:rPr sz="1753" spc="4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56" dirty="0">
                <a:solidFill>
                  <a:srgbClr val="231F20"/>
                </a:solidFill>
                <a:latin typeface="Tahoma"/>
                <a:cs typeface="Tahoma"/>
              </a:rPr>
              <a:t>residing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26" dirty="0">
                <a:solidFill>
                  <a:srgbClr val="231F20"/>
                </a:solidFill>
                <a:latin typeface="Tahoma"/>
                <a:cs typeface="Tahoma"/>
              </a:rPr>
              <a:t>in</a:t>
            </a:r>
            <a:r>
              <a:rPr sz="1753" spc="4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47" dirty="0">
                <a:solidFill>
                  <a:srgbClr val="231F20"/>
                </a:solidFill>
                <a:latin typeface="Tahoma"/>
                <a:cs typeface="Tahoma"/>
              </a:rPr>
              <a:t>main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97" dirty="0">
                <a:solidFill>
                  <a:srgbClr val="231F20"/>
                </a:solidFill>
                <a:latin typeface="Tahoma"/>
                <a:cs typeface="Tahoma"/>
              </a:rPr>
              <a:t>memory,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73" dirty="0">
                <a:solidFill>
                  <a:srgbClr val="231F20"/>
                </a:solidFill>
                <a:latin typeface="Tahoma"/>
                <a:cs typeface="Tahoma"/>
              </a:rPr>
              <a:t>ready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9" dirty="0">
                <a:solidFill>
                  <a:srgbClr val="231F20"/>
                </a:solidFill>
                <a:latin typeface="Tahoma"/>
                <a:cs typeface="Tahoma"/>
              </a:rPr>
              <a:t>to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73" dirty="0">
                <a:solidFill>
                  <a:srgbClr val="231F20"/>
                </a:solidFill>
                <a:latin typeface="Tahoma"/>
                <a:cs typeface="Tahoma"/>
              </a:rPr>
              <a:t>execute.</a:t>
            </a:r>
            <a:endParaRPr sz="1753" dirty="0">
              <a:latin typeface="Tahoma"/>
              <a:cs typeface="Tahoma"/>
            </a:endParaRPr>
          </a:p>
          <a:p>
            <a:pPr marL="230770" indent="-220453">
              <a:spcBef>
                <a:spcPts val="911"/>
              </a:spcBef>
              <a:buFont typeface="Lucida Sans Unicode"/>
              <a:buChar char="•"/>
              <a:tabLst>
                <a:tab pos="231313" algn="l"/>
              </a:tabLst>
            </a:pPr>
            <a:r>
              <a:rPr sz="1753" spc="9" dirty="0">
                <a:solidFill>
                  <a:srgbClr val="231F20"/>
                </a:solidFill>
                <a:latin typeface="Tahoma"/>
                <a:cs typeface="Tahoma"/>
              </a:rPr>
              <a:t>Wait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64" dirty="0">
                <a:solidFill>
                  <a:srgbClr val="231F20"/>
                </a:solidFill>
                <a:latin typeface="Tahoma"/>
                <a:cs typeface="Tahoma"/>
              </a:rPr>
              <a:t>Queue(s):</a:t>
            </a:r>
            <a:r>
              <a:rPr sz="1753" spc="244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64" dirty="0">
                <a:solidFill>
                  <a:srgbClr val="231F20"/>
                </a:solidFill>
                <a:latin typeface="Tahoma"/>
                <a:cs typeface="Tahoma"/>
              </a:rPr>
              <a:t>set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47" dirty="0">
                <a:solidFill>
                  <a:srgbClr val="231F20"/>
                </a:solidFill>
                <a:latin typeface="Tahoma"/>
                <a:cs typeface="Tahoma"/>
              </a:rPr>
              <a:t>of</a:t>
            </a:r>
            <a:r>
              <a:rPr sz="1753" spc="4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90" dirty="0">
                <a:solidFill>
                  <a:srgbClr val="231F20"/>
                </a:solidFill>
                <a:latin typeface="Tahoma"/>
                <a:cs typeface="Tahoma"/>
              </a:rPr>
              <a:t>processes</a:t>
            </a:r>
            <a:r>
              <a:rPr sz="1753" spc="4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43" dirty="0">
                <a:solidFill>
                  <a:srgbClr val="231F20"/>
                </a:solidFill>
                <a:latin typeface="Tahoma"/>
                <a:cs typeface="Tahoma"/>
              </a:rPr>
              <a:t>waiting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60" dirty="0">
                <a:solidFill>
                  <a:srgbClr val="231F20"/>
                </a:solidFill>
                <a:latin typeface="Tahoma"/>
                <a:cs typeface="Tahoma"/>
              </a:rPr>
              <a:t>for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73" dirty="0">
                <a:solidFill>
                  <a:srgbClr val="231F20"/>
                </a:solidFill>
                <a:latin typeface="Tahoma"/>
                <a:cs typeface="Tahoma"/>
              </a:rPr>
              <a:t>an</a:t>
            </a:r>
            <a:r>
              <a:rPr sz="1753" spc="4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34" dirty="0">
                <a:solidFill>
                  <a:srgbClr val="231F20"/>
                </a:solidFill>
                <a:latin typeface="Tahoma"/>
                <a:cs typeface="Tahoma"/>
              </a:rPr>
              <a:t>I/O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68" dirty="0">
                <a:solidFill>
                  <a:srgbClr val="231F20"/>
                </a:solidFill>
                <a:latin typeface="Tahoma"/>
                <a:cs typeface="Tahoma"/>
              </a:rPr>
              <a:t>device</a:t>
            </a:r>
            <a:r>
              <a:rPr sz="1753" spc="4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47" dirty="0">
                <a:solidFill>
                  <a:srgbClr val="231F20"/>
                </a:solidFill>
                <a:latin typeface="Tahoma"/>
                <a:cs typeface="Tahoma"/>
              </a:rPr>
              <a:t>(or</a:t>
            </a:r>
            <a:r>
              <a:rPr sz="1753" spc="4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60" dirty="0">
                <a:solidFill>
                  <a:srgbClr val="231F20"/>
                </a:solidFill>
                <a:latin typeface="Tahoma"/>
                <a:cs typeface="Tahoma"/>
              </a:rPr>
              <a:t>for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51" dirty="0">
                <a:solidFill>
                  <a:srgbClr val="231F20"/>
                </a:solidFill>
                <a:latin typeface="Tahoma"/>
                <a:cs typeface="Tahoma"/>
              </a:rPr>
              <a:t>other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77" dirty="0">
                <a:solidFill>
                  <a:srgbClr val="231F20"/>
                </a:solidFill>
                <a:latin typeface="Tahoma"/>
                <a:cs typeface="Tahoma"/>
              </a:rPr>
              <a:t>processes)</a:t>
            </a:r>
            <a:endParaRPr sz="1753" dirty="0">
              <a:latin typeface="Tahoma"/>
              <a:cs typeface="Tahoma"/>
            </a:endParaRPr>
          </a:p>
          <a:p>
            <a:pPr marL="230770" indent="-220453">
              <a:spcBef>
                <a:spcPts val="906"/>
              </a:spcBef>
              <a:buFont typeface="Lucida Sans Unicode"/>
              <a:buChar char="•"/>
              <a:tabLst>
                <a:tab pos="231313" algn="l"/>
              </a:tabLst>
            </a:pPr>
            <a:r>
              <a:rPr sz="1753" spc="-43" dirty="0">
                <a:solidFill>
                  <a:srgbClr val="231F20"/>
                </a:solidFill>
                <a:latin typeface="Tahoma"/>
                <a:cs typeface="Tahoma"/>
              </a:rPr>
              <a:t>Long-term</a:t>
            </a:r>
            <a:r>
              <a:rPr sz="1753" spc="26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154" dirty="0">
                <a:solidFill>
                  <a:srgbClr val="231F20"/>
                </a:solidFill>
                <a:latin typeface="Tahoma"/>
                <a:cs typeface="Tahoma"/>
              </a:rPr>
              <a:t>&amp;</a:t>
            </a:r>
            <a:r>
              <a:rPr sz="1753" spc="26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51" dirty="0">
                <a:solidFill>
                  <a:srgbClr val="231F20"/>
                </a:solidFill>
                <a:latin typeface="Tahoma"/>
                <a:cs typeface="Tahoma"/>
              </a:rPr>
              <a:t>short-term</a:t>
            </a:r>
            <a:r>
              <a:rPr sz="1753" spc="3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77" dirty="0">
                <a:solidFill>
                  <a:srgbClr val="231F20"/>
                </a:solidFill>
                <a:latin typeface="Tahoma"/>
                <a:cs typeface="Tahoma"/>
              </a:rPr>
              <a:t>schedulers:</a:t>
            </a:r>
            <a:endParaRPr sz="1753" dirty="0">
              <a:latin typeface="Tahoma"/>
              <a:cs typeface="Tahoma"/>
            </a:endParaRPr>
          </a:p>
          <a:p>
            <a:pPr marL="469142" lvl="1" indent="-232399">
              <a:spcBef>
                <a:spcPts val="740"/>
              </a:spcBef>
              <a:buClr>
                <a:srgbClr val="231F20"/>
              </a:buClr>
              <a:buFont typeface="Microsoft Sans Serif"/>
              <a:buChar char="–"/>
              <a:tabLst>
                <a:tab pos="469685" algn="l"/>
              </a:tabLst>
            </a:pPr>
            <a:r>
              <a:rPr sz="1753" spc="-9" dirty="0">
                <a:solidFill>
                  <a:srgbClr val="000098"/>
                </a:solidFill>
                <a:latin typeface="Tahoma"/>
                <a:cs typeface="Tahoma"/>
              </a:rPr>
              <a:t>Job</a:t>
            </a:r>
            <a:r>
              <a:rPr sz="1753" spc="43" dirty="0">
                <a:solidFill>
                  <a:srgbClr val="000098"/>
                </a:solidFill>
                <a:latin typeface="Tahoma"/>
                <a:cs typeface="Tahoma"/>
              </a:rPr>
              <a:t> </a:t>
            </a:r>
            <a:r>
              <a:rPr sz="1753" spc="-68" dirty="0">
                <a:solidFill>
                  <a:srgbClr val="000098"/>
                </a:solidFill>
                <a:latin typeface="Tahoma"/>
                <a:cs typeface="Tahoma"/>
              </a:rPr>
              <a:t>scheduler</a:t>
            </a:r>
            <a:r>
              <a:rPr sz="1753" spc="47" dirty="0">
                <a:solidFill>
                  <a:srgbClr val="000098"/>
                </a:solidFill>
                <a:latin typeface="Tahoma"/>
                <a:cs typeface="Tahoma"/>
              </a:rPr>
              <a:t> </a:t>
            </a:r>
            <a:r>
              <a:rPr sz="1753" spc="-64" dirty="0">
                <a:solidFill>
                  <a:srgbClr val="231F20"/>
                </a:solidFill>
                <a:latin typeface="Tahoma"/>
                <a:cs typeface="Tahoma"/>
              </a:rPr>
              <a:t>selects</a:t>
            </a:r>
            <a:r>
              <a:rPr sz="1753" spc="4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47" dirty="0">
                <a:solidFill>
                  <a:srgbClr val="231F20"/>
                </a:solidFill>
                <a:latin typeface="Tahoma"/>
                <a:cs typeface="Tahoma"/>
              </a:rPr>
              <a:t>which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90" dirty="0">
                <a:solidFill>
                  <a:srgbClr val="231F20"/>
                </a:solidFill>
                <a:latin typeface="Tahoma"/>
                <a:cs typeface="Tahoma"/>
              </a:rPr>
              <a:t>processes</a:t>
            </a:r>
            <a:r>
              <a:rPr sz="1753" spc="4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60" dirty="0">
                <a:solidFill>
                  <a:srgbClr val="231F20"/>
                </a:solidFill>
                <a:latin typeface="Tahoma"/>
                <a:cs typeface="Tahoma"/>
              </a:rPr>
              <a:t>should</a:t>
            </a:r>
            <a:r>
              <a:rPr sz="1753" spc="4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77" dirty="0">
                <a:solidFill>
                  <a:srgbClr val="231F20"/>
                </a:solidFill>
                <a:latin typeface="Tahoma"/>
                <a:cs typeface="Tahoma"/>
              </a:rPr>
              <a:t>be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56" dirty="0">
                <a:solidFill>
                  <a:srgbClr val="231F20"/>
                </a:solidFill>
                <a:latin typeface="Tahoma"/>
                <a:cs typeface="Tahoma"/>
              </a:rPr>
              <a:t>brought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17" dirty="0">
                <a:solidFill>
                  <a:srgbClr val="231F20"/>
                </a:solidFill>
                <a:latin typeface="Tahoma"/>
                <a:cs typeface="Tahoma"/>
              </a:rPr>
              <a:t>into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51" dirty="0">
                <a:solidFill>
                  <a:srgbClr val="231F20"/>
                </a:solidFill>
                <a:latin typeface="Tahoma"/>
                <a:cs typeface="Tahoma"/>
              </a:rPr>
              <a:t>the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73" dirty="0">
                <a:solidFill>
                  <a:srgbClr val="231F20"/>
                </a:solidFill>
                <a:latin typeface="Tahoma"/>
                <a:cs typeface="Tahoma"/>
              </a:rPr>
              <a:t>ready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86" dirty="0">
                <a:solidFill>
                  <a:srgbClr val="231F20"/>
                </a:solidFill>
                <a:latin typeface="Tahoma"/>
                <a:cs typeface="Tahoma"/>
              </a:rPr>
              <a:t>queue.</a:t>
            </a:r>
            <a:endParaRPr sz="1753" dirty="0">
              <a:latin typeface="Tahoma"/>
              <a:cs typeface="Tahoma"/>
            </a:endParaRPr>
          </a:p>
          <a:p>
            <a:pPr marL="469142" marR="4344" lvl="1" indent="-231856">
              <a:lnSpc>
                <a:spcPct val="100800"/>
              </a:lnSpc>
              <a:spcBef>
                <a:spcPts val="103"/>
              </a:spcBef>
              <a:buClr>
                <a:srgbClr val="231F20"/>
              </a:buClr>
              <a:buFont typeface="Microsoft Sans Serif"/>
              <a:buChar char="–"/>
              <a:tabLst>
                <a:tab pos="469685" algn="l"/>
              </a:tabLst>
            </a:pPr>
            <a:r>
              <a:rPr sz="1753" spc="97" dirty="0">
                <a:solidFill>
                  <a:srgbClr val="000098"/>
                </a:solidFill>
                <a:latin typeface="Tahoma"/>
                <a:cs typeface="Tahoma"/>
              </a:rPr>
              <a:t>CPU</a:t>
            </a:r>
            <a:r>
              <a:rPr sz="1753" spc="30" dirty="0">
                <a:solidFill>
                  <a:srgbClr val="000098"/>
                </a:solidFill>
                <a:latin typeface="Tahoma"/>
                <a:cs typeface="Tahoma"/>
              </a:rPr>
              <a:t> </a:t>
            </a:r>
            <a:r>
              <a:rPr sz="1753" spc="-68" dirty="0">
                <a:solidFill>
                  <a:srgbClr val="000098"/>
                </a:solidFill>
                <a:latin typeface="Tahoma"/>
                <a:cs typeface="Tahoma"/>
              </a:rPr>
              <a:t>scheduler</a:t>
            </a:r>
            <a:r>
              <a:rPr sz="1753" spc="30" dirty="0">
                <a:solidFill>
                  <a:srgbClr val="000098"/>
                </a:solidFill>
                <a:latin typeface="Tahoma"/>
                <a:cs typeface="Tahoma"/>
              </a:rPr>
              <a:t> </a:t>
            </a:r>
            <a:r>
              <a:rPr sz="1753" spc="-73" dirty="0">
                <a:solidFill>
                  <a:srgbClr val="231F20"/>
                </a:solidFill>
                <a:latin typeface="Tahoma"/>
                <a:cs typeface="Tahoma"/>
              </a:rPr>
              <a:t>decides</a:t>
            </a:r>
            <a:r>
              <a:rPr sz="1753" spc="34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47" dirty="0">
                <a:solidFill>
                  <a:srgbClr val="231F20"/>
                </a:solidFill>
                <a:latin typeface="Tahoma"/>
                <a:cs typeface="Tahoma"/>
              </a:rPr>
              <a:t>which</a:t>
            </a:r>
            <a:r>
              <a:rPr sz="1753" spc="3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77" dirty="0">
                <a:solidFill>
                  <a:srgbClr val="231F20"/>
                </a:solidFill>
                <a:latin typeface="Tahoma"/>
                <a:cs typeface="Tahoma"/>
              </a:rPr>
              <a:t>process</a:t>
            </a:r>
            <a:r>
              <a:rPr sz="1753" spc="34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60" dirty="0">
                <a:solidFill>
                  <a:srgbClr val="231F20"/>
                </a:solidFill>
                <a:latin typeface="Tahoma"/>
                <a:cs typeface="Tahoma"/>
              </a:rPr>
              <a:t>should</a:t>
            </a:r>
            <a:r>
              <a:rPr sz="1753" spc="3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77" dirty="0">
                <a:solidFill>
                  <a:srgbClr val="231F20"/>
                </a:solidFill>
                <a:latin typeface="Tahoma"/>
                <a:cs typeface="Tahoma"/>
              </a:rPr>
              <a:t>be</a:t>
            </a:r>
            <a:r>
              <a:rPr sz="1753" spc="34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73" dirty="0">
                <a:solidFill>
                  <a:srgbClr val="231F20"/>
                </a:solidFill>
                <a:latin typeface="Tahoma"/>
                <a:cs typeface="Tahoma"/>
              </a:rPr>
              <a:t>executed</a:t>
            </a:r>
            <a:r>
              <a:rPr sz="1753" spc="3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56" dirty="0">
                <a:solidFill>
                  <a:srgbClr val="231F20"/>
                </a:solidFill>
                <a:latin typeface="Tahoma"/>
                <a:cs typeface="Tahoma"/>
              </a:rPr>
              <a:t>next</a:t>
            </a:r>
            <a:r>
              <a:rPr sz="1753" spc="3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68" dirty="0">
                <a:solidFill>
                  <a:srgbClr val="231F20"/>
                </a:solidFill>
                <a:latin typeface="Tahoma"/>
                <a:cs typeface="Tahoma"/>
              </a:rPr>
              <a:t>and</a:t>
            </a:r>
            <a:r>
              <a:rPr sz="1753" spc="3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38" dirty="0">
                <a:solidFill>
                  <a:srgbClr val="231F20"/>
                </a:solidFill>
                <a:latin typeface="Tahoma"/>
                <a:cs typeface="Tahoma"/>
              </a:rPr>
              <a:t>allocates</a:t>
            </a:r>
            <a:r>
              <a:rPr sz="1753" spc="34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51" dirty="0">
                <a:solidFill>
                  <a:srgbClr val="231F20"/>
                </a:solidFill>
                <a:latin typeface="Tahoma"/>
                <a:cs typeface="Tahoma"/>
              </a:rPr>
              <a:t>the </a:t>
            </a:r>
            <a:r>
              <a:rPr sz="1753" spc="-534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97" dirty="0">
                <a:solidFill>
                  <a:srgbClr val="231F20"/>
                </a:solidFill>
                <a:latin typeface="Tahoma"/>
                <a:cs typeface="Tahoma"/>
              </a:rPr>
              <a:t>CPU</a:t>
            </a:r>
            <a:r>
              <a:rPr sz="1753" spc="34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9" dirty="0">
                <a:solidFill>
                  <a:srgbClr val="231F20"/>
                </a:solidFill>
                <a:latin typeface="Tahoma"/>
                <a:cs typeface="Tahoma"/>
              </a:rPr>
              <a:t>to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9" dirty="0">
                <a:solidFill>
                  <a:srgbClr val="231F20"/>
                </a:solidFill>
                <a:latin typeface="Tahoma"/>
                <a:cs typeface="Tahoma"/>
              </a:rPr>
              <a:t>it.</a:t>
            </a:r>
            <a:endParaRPr sz="1753" dirty="0">
              <a:latin typeface="Tahoma"/>
              <a:cs typeface="Tahoma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308963" y="6376467"/>
            <a:ext cx="7985796" cy="0"/>
          </a:xfrm>
          <a:custGeom>
            <a:avLst/>
            <a:gdLst/>
            <a:ahLst/>
            <a:cxnLst/>
            <a:rect l="l" t="t" r="r" b="b"/>
            <a:pathLst>
              <a:path w="9338945">
                <a:moveTo>
                  <a:pt x="0" y="0"/>
                </a:moveTo>
                <a:lnTo>
                  <a:pt x="9338424" y="0"/>
                </a:lnTo>
              </a:path>
            </a:pathLst>
          </a:custGeom>
          <a:ln w="1268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97"/>
          </a:p>
        </p:txBody>
      </p:sp>
      <p:sp>
        <p:nvSpPr>
          <p:cNvPr id="73" name="object 73"/>
          <p:cNvSpPr txBox="1"/>
          <p:nvPr/>
        </p:nvSpPr>
        <p:spPr>
          <a:xfrm>
            <a:off x="298103" y="6425057"/>
            <a:ext cx="2221384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>
              <a:lnSpc>
                <a:spcPts val="1056"/>
              </a:lnSpc>
            </a:pPr>
            <a:r>
              <a:rPr sz="1026" spc="-26" dirty="0">
                <a:solidFill>
                  <a:srgbClr val="231F20"/>
                </a:solidFill>
                <a:latin typeface="Tahoma"/>
                <a:cs typeface="Tahoma"/>
              </a:rPr>
              <a:t>Operating</a:t>
            </a:r>
            <a:r>
              <a:rPr sz="1026" spc="1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026" spc="-43" dirty="0">
                <a:solidFill>
                  <a:srgbClr val="231F20"/>
                </a:solidFill>
                <a:latin typeface="Tahoma"/>
                <a:cs typeface="Tahoma"/>
              </a:rPr>
              <a:t>Systems</a:t>
            </a:r>
            <a:r>
              <a:rPr sz="1026" spc="1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026" spc="86" dirty="0">
                <a:solidFill>
                  <a:srgbClr val="231F20"/>
                </a:solidFill>
                <a:latin typeface="Tahoma"/>
                <a:cs typeface="Tahoma"/>
              </a:rPr>
              <a:t>—</a:t>
            </a:r>
            <a:r>
              <a:rPr sz="1026" spc="1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026" spc="-30" dirty="0">
                <a:solidFill>
                  <a:srgbClr val="231F20"/>
                </a:solidFill>
                <a:latin typeface="Tahoma"/>
                <a:cs typeface="Tahoma"/>
              </a:rPr>
              <a:t>Process</a:t>
            </a:r>
            <a:r>
              <a:rPr sz="1026" spc="1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026" spc="-26" dirty="0">
                <a:solidFill>
                  <a:srgbClr val="231F20"/>
                </a:solidFill>
                <a:latin typeface="Tahoma"/>
                <a:cs typeface="Tahoma"/>
              </a:rPr>
              <a:t>Life-cycle</a:t>
            </a:r>
            <a:endParaRPr sz="1026">
              <a:latin typeface="Tahoma"/>
              <a:cs typeface="Tahoma"/>
            </a:endParaRPr>
          </a:p>
        </p:txBody>
      </p:sp>
      <p:sp>
        <p:nvSpPr>
          <p:cNvPr id="74" name="object 74"/>
          <p:cNvSpPr txBox="1">
            <a:spLocks noGrp="1"/>
          </p:cNvSpPr>
          <p:nvPr>
            <p:ph type="sldNum" sz="quarter" idx="7"/>
          </p:nvPr>
        </p:nvSpPr>
        <p:spPr>
          <a:xfrm>
            <a:off x="9509734" y="7281972"/>
            <a:ext cx="2286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231F20"/>
                </a:solidFill>
                <a:latin typeface="Tahoma"/>
                <a:ea typeface="+mn-ea"/>
                <a:cs typeface="Tahom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35"/>
              </a:lnSpc>
            </a:pPr>
            <a:fld id="{81D60167-4931-47E6-BA6A-407CBD079E47}" type="slidenum">
              <a:rPr lang="en-IN" spc="-60" smtClean="0"/>
              <a:pPr marL="38100">
                <a:lnSpc>
                  <a:spcPts val="1235"/>
                </a:lnSpc>
              </a:pPr>
              <a:t>88</a:t>
            </a:fld>
            <a:endParaRPr spc="-5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103" y="230224"/>
            <a:ext cx="8007516" cy="703640"/>
          </a:xfrm>
          <a:prstGeom prst="rect">
            <a:avLst/>
          </a:prstGeom>
        </p:spPr>
        <p:txBody>
          <a:bodyPr spcFirstLastPara="1" vert="horz" wrap="square" lIns="0" tIns="13575" rIns="0" bIns="0" rtlCol="0" anchor="ctr" anchorCtr="0">
            <a:spAutoFit/>
          </a:bodyPr>
          <a:lstStyle/>
          <a:p>
            <a:pPr marL="10860">
              <a:spcBef>
                <a:spcPts val="107"/>
              </a:spcBef>
              <a:tabLst>
                <a:tab pos="7996049" algn="l"/>
              </a:tabLst>
            </a:pPr>
            <a:r>
              <a:rPr spc="-26" dirty="0"/>
              <a:t>Process</a:t>
            </a:r>
            <a:r>
              <a:rPr spc="192" dirty="0"/>
              <a:t> </a:t>
            </a:r>
            <a:r>
              <a:rPr spc="34" dirty="0"/>
              <a:t>Creation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8102" y="1472271"/>
            <a:ext cx="8845897" cy="5093850"/>
          </a:xfrm>
          <a:prstGeom prst="rect">
            <a:avLst/>
          </a:prstGeom>
        </p:spPr>
        <p:txBody>
          <a:bodyPr vert="horz" wrap="square" lIns="0" tIns="72218" rIns="0" bIns="0" rtlCol="0">
            <a:spAutoFit/>
          </a:bodyPr>
          <a:lstStyle/>
          <a:p>
            <a:pPr marL="230770" indent="-220453">
              <a:spcBef>
                <a:spcPts val="569"/>
              </a:spcBef>
              <a:buFont typeface="Lucida Sans Unicode"/>
              <a:buChar char="•"/>
              <a:tabLst>
                <a:tab pos="231313" algn="l"/>
              </a:tabLst>
            </a:pPr>
            <a:r>
              <a:rPr sz="1753" spc="-43" dirty="0">
                <a:solidFill>
                  <a:srgbClr val="231F20"/>
                </a:solidFill>
                <a:latin typeface="Tahoma"/>
                <a:cs typeface="Tahoma"/>
              </a:rPr>
              <a:t>Nearly</a:t>
            </a:r>
            <a:r>
              <a:rPr sz="1753" spc="51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13" dirty="0">
                <a:solidFill>
                  <a:srgbClr val="231F20"/>
                </a:solidFill>
                <a:latin typeface="Tahoma"/>
                <a:cs typeface="Tahoma"/>
              </a:rPr>
              <a:t>all</a:t>
            </a:r>
            <a:r>
              <a:rPr sz="1753" spc="51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77" dirty="0">
                <a:solidFill>
                  <a:srgbClr val="231F20"/>
                </a:solidFill>
                <a:latin typeface="Tahoma"/>
                <a:cs typeface="Tahoma"/>
              </a:rPr>
              <a:t>systems</a:t>
            </a:r>
            <a:r>
              <a:rPr sz="1753" spc="4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97" dirty="0">
                <a:solidFill>
                  <a:srgbClr val="231F20"/>
                </a:solidFill>
                <a:latin typeface="Tahoma"/>
                <a:cs typeface="Tahoma"/>
              </a:rPr>
              <a:t>are</a:t>
            </a:r>
            <a:r>
              <a:rPr sz="1753" spc="4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i="1" spc="34" dirty="0">
                <a:solidFill>
                  <a:srgbClr val="231F20"/>
                </a:solidFill>
                <a:latin typeface="Calibri"/>
                <a:cs typeface="Calibri"/>
              </a:rPr>
              <a:t>hierarchical</a:t>
            </a:r>
            <a:r>
              <a:rPr sz="1753" i="1" spc="-2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53" spc="-133" dirty="0">
                <a:solidFill>
                  <a:srgbClr val="231F20"/>
                </a:solidFill>
                <a:latin typeface="Tahoma"/>
                <a:cs typeface="Tahoma"/>
              </a:rPr>
              <a:t>:</a:t>
            </a:r>
            <a:r>
              <a:rPr sz="1753" spc="252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64" dirty="0">
                <a:solidFill>
                  <a:srgbClr val="231F20"/>
                </a:solidFill>
                <a:latin typeface="Tahoma"/>
                <a:cs typeface="Tahoma"/>
              </a:rPr>
              <a:t>parent</a:t>
            </a:r>
            <a:r>
              <a:rPr sz="1753" spc="4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90" dirty="0">
                <a:solidFill>
                  <a:srgbClr val="231F20"/>
                </a:solidFill>
                <a:latin typeface="Tahoma"/>
                <a:cs typeface="Tahoma"/>
              </a:rPr>
              <a:t>processes</a:t>
            </a:r>
            <a:r>
              <a:rPr sz="1753" spc="51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60" dirty="0">
                <a:solidFill>
                  <a:srgbClr val="231F20"/>
                </a:solidFill>
                <a:latin typeface="Tahoma"/>
                <a:cs typeface="Tahoma"/>
              </a:rPr>
              <a:t>create</a:t>
            </a:r>
            <a:r>
              <a:rPr sz="1753" spc="51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43" dirty="0">
                <a:solidFill>
                  <a:srgbClr val="231F20"/>
                </a:solidFill>
                <a:latin typeface="Tahoma"/>
                <a:cs typeface="Tahoma"/>
              </a:rPr>
              <a:t>children</a:t>
            </a:r>
            <a:r>
              <a:rPr sz="1753" spc="51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86" dirty="0">
                <a:solidFill>
                  <a:srgbClr val="231F20"/>
                </a:solidFill>
                <a:latin typeface="Tahoma"/>
                <a:cs typeface="Tahoma"/>
              </a:rPr>
              <a:t>processes.</a:t>
            </a:r>
            <a:endParaRPr sz="1753" dirty="0">
              <a:latin typeface="Tahoma"/>
              <a:cs typeface="Tahoma"/>
            </a:endParaRPr>
          </a:p>
          <a:p>
            <a:pPr marL="230770" indent="-220453">
              <a:spcBef>
                <a:spcPts val="487"/>
              </a:spcBef>
              <a:buFont typeface="Lucida Sans Unicode"/>
              <a:buChar char="•"/>
              <a:tabLst>
                <a:tab pos="231313" algn="l"/>
              </a:tabLst>
            </a:pPr>
            <a:r>
              <a:rPr sz="1753" spc="-68" dirty="0">
                <a:solidFill>
                  <a:srgbClr val="231F20"/>
                </a:solidFill>
                <a:latin typeface="Tahoma"/>
                <a:cs typeface="Tahoma"/>
              </a:rPr>
              <a:t>Resource</a:t>
            </a:r>
            <a:r>
              <a:rPr sz="1753" spc="26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77" dirty="0">
                <a:solidFill>
                  <a:srgbClr val="231F20"/>
                </a:solidFill>
                <a:latin typeface="Tahoma"/>
                <a:cs typeface="Tahoma"/>
              </a:rPr>
              <a:t>sharing:</a:t>
            </a:r>
            <a:endParaRPr sz="1753" dirty="0">
              <a:latin typeface="Tahoma"/>
              <a:cs typeface="Tahoma"/>
            </a:endParaRPr>
          </a:p>
          <a:p>
            <a:pPr marL="469142" lvl="1" indent="-232399">
              <a:spcBef>
                <a:spcPts val="791"/>
              </a:spcBef>
              <a:buFont typeface="Microsoft Sans Serif"/>
              <a:buChar char="–"/>
              <a:tabLst>
                <a:tab pos="469685" algn="l"/>
              </a:tabLst>
            </a:pPr>
            <a:r>
              <a:rPr sz="1753" spc="-64" dirty="0">
                <a:solidFill>
                  <a:srgbClr val="231F20"/>
                </a:solidFill>
                <a:latin typeface="Tahoma"/>
                <a:cs typeface="Tahoma"/>
              </a:rPr>
              <a:t>parent</a:t>
            </a:r>
            <a:r>
              <a:rPr sz="1753" spc="34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68" dirty="0">
                <a:solidFill>
                  <a:srgbClr val="231F20"/>
                </a:solidFill>
                <a:latin typeface="Tahoma"/>
                <a:cs typeface="Tahoma"/>
              </a:rPr>
              <a:t>and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43" dirty="0">
                <a:solidFill>
                  <a:srgbClr val="231F20"/>
                </a:solidFill>
                <a:latin typeface="Tahoma"/>
                <a:cs typeface="Tahoma"/>
              </a:rPr>
              <a:t>children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94" dirty="0">
                <a:solidFill>
                  <a:srgbClr val="231F20"/>
                </a:solidFill>
                <a:latin typeface="Tahoma"/>
                <a:cs typeface="Tahoma"/>
              </a:rPr>
              <a:t>share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13" dirty="0">
                <a:solidFill>
                  <a:srgbClr val="231F20"/>
                </a:solidFill>
                <a:latin typeface="Tahoma"/>
                <a:cs typeface="Tahoma"/>
              </a:rPr>
              <a:t>all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77" dirty="0">
                <a:solidFill>
                  <a:srgbClr val="231F20"/>
                </a:solidFill>
                <a:latin typeface="Tahoma"/>
                <a:cs typeface="Tahoma"/>
              </a:rPr>
              <a:t>resources,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77" dirty="0">
                <a:solidFill>
                  <a:srgbClr val="007F00"/>
                </a:solidFill>
                <a:latin typeface="Tahoma"/>
                <a:cs typeface="Tahoma"/>
              </a:rPr>
              <a:t>or</a:t>
            </a:r>
            <a:endParaRPr sz="1753" dirty="0">
              <a:latin typeface="Tahoma"/>
              <a:cs typeface="Tahoma"/>
            </a:endParaRPr>
          </a:p>
          <a:p>
            <a:pPr marL="469142" lvl="1" indent="-232399">
              <a:spcBef>
                <a:spcPts val="145"/>
              </a:spcBef>
              <a:buFont typeface="Microsoft Sans Serif"/>
              <a:buChar char="–"/>
              <a:tabLst>
                <a:tab pos="469685" algn="l"/>
              </a:tabLst>
            </a:pPr>
            <a:r>
              <a:rPr sz="1753" spc="-43" dirty="0">
                <a:solidFill>
                  <a:srgbClr val="231F20"/>
                </a:solidFill>
                <a:latin typeface="Tahoma"/>
                <a:cs typeface="Tahoma"/>
              </a:rPr>
              <a:t>children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94" dirty="0">
                <a:solidFill>
                  <a:srgbClr val="231F20"/>
                </a:solidFill>
                <a:latin typeface="Tahoma"/>
                <a:cs typeface="Tahoma"/>
              </a:rPr>
              <a:t>share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73" dirty="0">
                <a:solidFill>
                  <a:srgbClr val="231F20"/>
                </a:solidFill>
                <a:latin typeface="Tahoma"/>
                <a:cs typeface="Tahoma"/>
              </a:rPr>
              <a:t>subset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47" dirty="0">
                <a:solidFill>
                  <a:srgbClr val="231F20"/>
                </a:solidFill>
                <a:latin typeface="Tahoma"/>
                <a:cs typeface="Tahoma"/>
              </a:rPr>
              <a:t>of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47" dirty="0">
                <a:solidFill>
                  <a:srgbClr val="231F20"/>
                </a:solidFill>
                <a:latin typeface="Tahoma"/>
                <a:cs typeface="Tahoma"/>
              </a:rPr>
              <a:t>parent’s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77" dirty="0">
                <a:solidFill>
                  <a:srgbClr val="231F20"/>
                </a:solidFill>
                <a:latin typeface="Tahoma"/>
                <a:cs typeface="Tahoma"/>
              </a:rPr>
              <a:t>resources,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77" dirty="0">
                <a:solidFill>
                  <a:srgbClr val="007F00"/>
                </a:solidFill>
                <a:latin typeface="Tahoma"/>
                <a:cs typeface="Tahoma"/>
              </a:rPr>
              <a:t>or</a:t>
            </a:r>
            <a:endParaRPr sz="1753" dirty="0">
              <a:latin typeface="Tahoma"/>
              <a:cs typeface="Tahoma"/>
            </a:endParaRPr>
          </a:p>
          <a:p>
            <a:pPr marL="469142" lvl="1" indent="-232399">
              <a:spcBef>
                <a:spcPts val="150"/>
              </a:spcBef>
              <a:buFont typeface="Microsoft Sans Serif"/>
              <a:buChar char="–"/>
              <a:tabLst>
                <a:tab pos="469685" algn="l"/>
              </a:tabLst>
            </a:pPr>
            <a:r>
              <a:rPr sz="1753" spc="-64" dirty="0">
                <a:solidFill>
                  <a:srgbClr val="231F20"/>
                </a:solidFill>
                <a:latin typeface="Tahoma"/>
                <a:cs typeface="Tahoma"/>
              </a:rPr>
              <a:t>parent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68" dirty="0">
                <a:solidFill>
                  <a:srgbClr val="231F20"/>
                </a:solidFill>
                <a:latin typeface="Tahoma"/>
                <a:cs typeface="Tahoma"/>
              </a:rPr>
              <a:t>and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26" dirty="0">
                <a:solidFill>
                  <a:srgbClr val="231F20"/>
                </a:solidFill>
                <a:latin typeface="Tahoma"/>
                <a:cs typeface="Tahoma"/>
              </a:rPr>
              <a:t>child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94" dirty="0">
                <a:solidFill>
                  <a:srgbClr val="231F20"/>
                </a:solidFill>
                <a:latin typeface="Tahoma"/>
                <a:cs typeface="Tahoma"/>
              </a:rPr>
              <a:t>share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68" dirty="0">
                <a:solidFill>
                  <a:srgbClr val="231F20"/>
                </a:solidFill>
                <a:latin typeface="Tahoma"/>
                <a:cs typeface="Tahoma"/>
              </a:rPr>
              <a:t>no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77" dirty="0">
                <a:solidFill>
                  <a:srgbClr val="231F20"/>
                </a:solidFill>
                <a:latin typeface="Tahoma"/>
                <a:cs typeface="Tahoma"/>
              </a:rPr>
              <a:t>resources.</a:t>
            </a:r>
            <a:endParaRPr sz="1753" dirty="0">
              <a:latin typeface="Tahoma"/>
              <a:cs typeface="Tahoma"/>
            </a:endParaRPr>
          </a:p>
          <a:p>
            <a:pPr marL="230770" indent="-220453">
              <a:spcBef>
                <a:spcPts val="786"/>
              </a:spcBef>
              <a:buFont typeface="Lucida Sans Unicode"/>
              <a:buChar char="•"/>
              <a:tabLst>
                <a:tab pos="231313" algn="l"/>
              </a:tabLst>
            </a:pPr>
            <a:r>
              <a:rPr sz="1753" spc="-43" dirty="0">
                <a:solidFill>
                  <a:srgbClr val="231F20"/>
                </a:solidFill>
                <a:latin typeface="Tahoma"/>
                <a:cs typeface="Tahoma"/>
              </a:rPr>
              <a:t>Execution:</a:t>
            </a:r>
            <a:endParaRPr sz="1753" dirty="0">
              <a:latin typeface="Tahoma"/>
              <a:cs typeface="Tahoma"/>
            </a:endParaRPr>
          </a:p>
          <a:p>
            <a:pPr marL="469142" lvl="1" indent="-232399">
              <a:spcBef>
                <a:spcPts val="791"/>
              </a:spcBef>
              <a:buFont typeface="Microsoft Sans Serif"/>
              <a:buChar char="–"/>
              <a:tabLst>
                <a:tab pos="469685" algn="l"/>
              </a:tabLst>
            </a:pPr>
            <a:r>
              <a:rPr sz="1753" spc="-64" dirty="0">
                <a:solidFill>
                  <a:srgbClr val="231F20"/>
                </a:solidFill>
                <a:latin typeface="Tahoma"/>
                <a:cs typeface="Tahoma"/>
              </a:rPr>
              <a:t>parent</a:t>
            </a:r>
            <a:r>
              <a:rPr sz="1753" spc="34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68" dirty="0">
                <a:solidFill>
                  <a:srgbClr val="231F20"/>
                </a:solidFill>
                <a:latin typeface="Tahoma"/>
                <a:cs typeface="Tahoma"/>
              </a:rPr>
              <a:t>and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43" dirty="0">
                <a:solidFill>
                  <a:srgbClr val="231F20"/>
                </a:solidFill>
                <a:latin typeface="Tahoma"/>
                <a:cs typeface="Tahoma"/>
              </a:rPr>
              <a:t>children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73" dirty="0">
                <a:solidFill>
                  <a:srgbClr val="231F20"/>
                </a:solidFill>
                <a:latin typeface="Tahoma"/>
                <a:cs typeface="Tahoma"/>
              </a:rPr>
              <a:t>execute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56" dirty="0">
                <a:solidFill>
                  <a:srgbClr val="231F20"/>
                </a:solidFill>
                <a:latin typeface="Tahoma"/>
                <a:cs typeface="Tahoma"/>
              </a:rPr>
              <a:t>concurrently,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77" dirty="0">
                <a:solidFill>
                  <a:srgbClr val="007F00"/>
                </a:solidFill>
                <a:latin typeface="Tahoma"/>
                <a:cs typeface="Tahoma"/>
              </a:rPr>
              <a:t>or</a:t>
            </a:r>
            <a:endParaRPr sz="1753" dirty="0">
              <a:latin typeface="Tahoma"/>
              <a:cs typeface="Tahoma"/>
            </a:endParaRPr>
          </a:p>
          <a:p>
            <a:pPr marL="469142" lvl="1" indent="-232399">
              <a:spcBef>
                <a:spcPts val="145"/>
              </a:spcBef>
              <a:buFont typeface="Microsoft Sans Serif"/>
              <a:buChar char="–"/>
              <a:tabLst>
                <a:tab pos="469685" algn="l"/>
              </a:tabLst>
            </a:pPr>
            <a:r>
              <a:rPr sz="1753" spc="-64" dirty="0">
                <a:solidFill>
                  <a:srgbClr val="231F20"/>
                </a:solidFill>
                <a:latin typeface="Tahoma"/>
                <a:cs typeface="Tahoma"/>
              </a:rPr>
              <a:t>parent</a:t>
            </a:r>
            <a:r>
              <a:rPr sz="1753" spc="34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51" dirty="0">
                <a:solidFill>
                  <a:srgbClr val="231F20"/>
                </a:solidFill>
                <a:latin typeface="Tahoma"/>
                <a:cs typeface="Tahoma"/>
              </a:rPr>
              <a:t>waits</a:t>
            </a:r>
            <a:r>
              <a:rPr sz="1753" spc="34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9" dirty="0">
                <a:solidFill>
                  <a:srgbClr val="231F20"/>
                </a:solidFill>
                <a:latin typeface="Tahoma"/>
                <a:cs typeface="Tahoma"/>
              </a:rPr>
              <a:t>until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43" dirty="0">
                <a:solidFill>
                  <a:srgbClr val="231F20"/>
                </a:solidFill>
                <a:latin typeface="Tahoma"/>
                <a:cs typeface="Tahoma"/>
              </a:rPr>
              <a:t>children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47" dirty="0">
                <a:solidFill>
                  <a:srgbClr val="231F20"/>
                </a:solidFill>
                <a:latin typeface="Tahoma"/>
                <a:cs typeface="Tahoma"/>
              </a:rPr>
              <a:t>terminate.</a:t>
            </a:r>
            <a:endParaRPr sz="1753" dirty="0">
              <a:latin typeface="Tahoma"/>
              <a:cs typeface="Tahoma"/>
            </a:endParaRPr>
          </a:p>
          <a:p>
            <a:pPr marL="230770" indent="-220453">
              <a:spcBef>
                <a:spcPts val="791"/>
              </a:spcBef>
              <a:buFont typeface="Lucida Sans Unicode"/>
              <a:buChar char="•"/>
              <a:tabLst>
                <a:tab pos="231313" algn="l"/>
              </a:tabLst>
            </a:pPr>
            <a:r>
              <a:rPr sz="1753" spc="-56" dirty="0">
                <a:solidFill>
                  <a:srgbClr val="231F20"/>
                </a:solidFill>
                <a:latin typeface="Tahoma"/>
                <a:cs typeface="Tahoma"/>
              </a:rPr>
              <a:t>Address</a:t>
            </a:r>
            <a:r>
              <a:rPr sz="1753" spc="9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90" dirty="0">
                <a:solidFill>
                  <a:srgbClr val="231F20"/>
                </a:solidFill>
                <a:latin typeface="Tahoma"/>
                <a:cs typeface="Tahoma"/>
              </a:rPr>
              <a:t>space:</a:t>
            </a:r>
            <a:endParaRPr sz="1753" dirty="0">
              <a:latin typeface="Tahoma"/>
              <a:cs typeface="Tahoma"/>
            </a:endParaRPr>
          </a:p>
          <a:p>
            <a:pPr marL="469142" lvl="1" indent="-232399">
              <a:spcBef>
                <a:spcPts val="786"/>
              </a:spcBef>
              <a:buFont typeface="Microsoft Sans Serif"/>
              <a:buChar char="–"/>
              <a:tabLst>
                <a:tab pos="469685" algn="l"/>
              </a:tabLst>
            </a:pPr>
            <a:r>
              <a:rPr sz="1753" spc="-26" dirty="0">
                <a:solidFill>
                  <a:srgbClr val="231F20"/>
                </a:solidFill>
                <a:latin typeface="Tahoma"/>
                <a:cs typeface="Tahoma"/>
              </a:rPr>
              <a:t>child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47" dirty="0">
                <a:solidFill>
                  <a:srgbClr val="231F20"/>
                </a:solidFill>
                <a:latin typeface="Tahoma"/>
                <a:cs typeface="Tahoma"/>
              </a:rPr>
              <a:t>is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38" dirty="0">
                <a:solidFill>
                  <a:srgbClr val="231F20"/>
                </a:solidFill>
                <a:latin typeface="Tahoma"/>
                <a:cs typeface="Tahoma"/>
              </a:rPr>
              <a:t>duplicate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47" dirty="0">
                <a:solidFill>
                  <a:srgbClr val="231F20"/>
                </a:solidFill>
                <a:latin typeface="Tahoma"/>
                <a:cs typeface="Tahoma"/>
              </a:rPr>
              <a:t>of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64" dirty="0">
                <a:solidFill>
                  <a:srgbClr val="231F20"/>
                </a:solidFill>
                <a:latin typeface="Tahoma"/>
                <a:cs typeface="Tahoma"/>
              </a:rPr>
              <a:t>parent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77" dirty="0">
                <a:solidFill>
                  <a:srgbClr val="007F00"/>
                </a:solidFill>
                <a:latin typeface="Tahoma"/>
                <a:cs typeface="Tahoma"/>
              </a:rPr>
              <a:t>or</a:t>
            </a:r>
            <a:endParaRPr sz="1753" dirty="0">
              <a:latin typeface="Tahoma"/>
              <a:cs typeface="Tahoma"/>
            </a:endParaRPr>
          </a:p>
          <a:p>
            <a:pPr marL="469142" lvl="1" indent="-232399">
              <a:spcBef>
                <a:spcPts val="150"/>
              </a:spcBef>
              <a:buFont typeface="Microsoft Sans Serif"/>
              <a:buChar char="–"/>
              <a:tabLst>
                <a:tab pos="469685" algn="l"/>
              </a:tabLst>
            </a:pPr>
            <a:r>
              <a:rPr sz="1753" spc="-26" dirty="0">
                <a:solidFill>
                  <a:srgbClr val="231F20"/>
                </a:solidFill>
                <a:latin typeface="Tahoma"/>
                <a:cs typeface="Tahoma"/>
              </a:rPr>
              <a:t>child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81" dirty="0">
                <a:solidFill>
                  <a:srgbClr val="231F20"/>
                </a:solidFill>
                <a:latin typeface="Tahoma"/>
                <a:cs typeface="Tahoma"/>
              </a:rPr>
              <a:t>has</a:t>
            </a:r>
            <a:r>
              <a:rPr sz="1753" spc="34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73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1753" spc="34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68" dirty="0">
                <a:solidFill>
                  <a:srgbClr val="231F20"/>
                </a:solidFill>
                <a:latin typeface="Tahoma"/>
                <a:cs typeface="Tahoma"/>
              </a:rPr>
              <a:t>program</a:t>
            </a:r>
            <a:r>
              <a:rPr sz="1753" spc="34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64" dirty="0">
                <a:solidFill>
                  <a:srgbClr val="231F20"/>
                </a:solidFill>
                <a:latin typeface="Tahoma"/>
                <a:cs typeface="Tahoma"/>
              </a:rPr>
              <a:t>loaded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17" dirty="0">
                <a:solidFill>
                  <a:srgbClr val="231F20"/>
                </a:solidFill>
                <a:latin typeface="Tahoma"/>
                <a:cs typeface="Tahoma"/>
              </a:rPr>
              <a:t>into</a:t>
            </a:r>
            <a:r>
              <a:rPr sz="1753" spc="34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9" dirty="0">
                <a:solidFill>
                  <a:srgbClr val="231F20"/>
                </a:solidFill>
                <a:latin typeface="Tahoma"/>
                <a:cs typeface="Tahoma"/>
              </a:rPr>
              <a:t>it.</a:t>
            </a:r>
            <a:endParaRPr sz="1753" dirty="0">
              <a:latin typeface="Tahoma"/>
              <a:cs typeface="Tahoma"/>
            </a:endParaRPr>
          </a:p>
          <a:p>
            <a:pPr marL="230770" indent="-220453">
              <a:spcBef>
                <a:spcPts val="786"/>
              </a:spcBef>
              <a:buFont typeface="Lucida Sans Unicode"/>
              <a:buChar char="•"/>
              <a:tabLst>
                <a:tab pos="231313" algn="l"/>
              </a:tabLst>
            </a:pPr>
            <a:r>
              <a:rPr sz="1753" spc="-77" dirty="0">
                <a:solidFill>
                  <a:srgbClr val="231F20"/>
                </a:solidFill>
                <a:latin typeface="Tahoma"/>
                <a:cs typeface="Tahoma"/>
              </a:rPr>
              <a:t>e.g.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68" dirty="0">
                <a:solidFill>
                  <a:srgbClr val="231F20"/>
                </a:solidFill>
                <a:latin typeface="Tahoma"/>
                <a:cs typeface="Tahoma"/>
              </a:rPr>
              <a:t>on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34" dirty="0">
                <a:solidFill>
                  <a:srgbClr val="231F20"/>
                </a:solidFill>
                <a:latin typeface="Tahoma"/>
                <a:cs typeface="Tahoma"/>
              </a:rPr>
              <a:t>Unix:</a:t>
            </a:r>
            <a:r>
              <a:rPr sz="1753" spc="239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265" dirty="0">
                <a:solidFill>
                  <a:srgbClr val="231F20"/>
                </a:solidFill>
                <a:latin typeface="Calibri"/>
                <a:cs typeface="Calibri"/>
              </a:rPr>
              <a:t>fork()</a:t>
            </a:r>
            <a:r>
              <a:rPr sz="1753" spc="192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53" spc="-73" dirty="0">
                <a:solidFill>
                  <a:srgbClr val="231F20"/>
                </a:solidFill>
                <a:latin typeface="Tahoma"/>
                <a:cs typeface="Tahoma"/>
              </a:rPr>
              <a:t>system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17" dirty="0">
                <a:solidFill>
                  <a:srgbClr val="231F20"/>
                </a:solidFill>
                <a:latin typeface="Tahoma"/>
                <a:cs typeface="Tahoma"/>
              </a:rPr>
              <a:t>call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68" dirty="0">
                <a:solidFill>
                  <a:srgbClr val="231F20"/>
                </a:solidFill>
                <a:latin typeface="Tahoma"/>
                <a:cs typeface="Tahoma"/>
              </a:rPr>
              <a:t>creates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73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103" dirty="0">
                <a:solidFill>
                  <a:srgbClr val="231F20"/>
                </a:solidFill>
                <a:latin typeface="Tahoma"/>
                <a:cs typeface="Tahoma"/>
              </a:rPr>
              <a:t>new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77" dirty="0">
                <a:solidFill>
                  <a:srgbClr val="231F20"/>
                </a:solidFill>
                <a:latin typeface="Tahoma"/>
                <a:cs typeface="Tahoma"/>
              </a:rPr>
              <a:t>process</a:t>
            </a:r>
            <a:endParaRPr sz="1753" dirty="0">
              <a:latin typeface="Tahoma"/>
              <a:cs typeface="Tahoma"/>
            </a:endParaRPr>
          </a:p>
          <a:p>
            <a:pPr marL="469142" lvl="1" indent="-232399">
              <a:spcBef>
                <a:spcPts val="791"/>
              </a:spcBef>
              <a:buFont typeface="Microsoft Sans Serif"/>
              <a:buChar char="–"/>
              <a:tabLst>
                <a:tab pos="469685" algn="l"/>
              </a:tabLst>
            </a:pPr>
            <a:r>
              <a:rPr sz="1753" spc="-13" dirty="0">
                <a:solidFill>
                  <a:srgbClr val="231F20"/>
                </a:solidFill>
                <a:latin typeface="Tahoma"/>
                <a:cs typeface="Tahoma"/>
              </a:rPr>
              <a:t>all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81" dirty="0">
                <a:solidFill>
                  <a:srgbClr val="231F20"/>
                </a:solidFill>
                <a:latin typeface="Tahoma"/>
                <a:cs typeface="Tahoma"/>
              </a:rPr>
              <a:t>resources</a:t>
            </a:r>
            <a:r>
              <a:rPr sz="1753" spc="4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90" dirty="0">
                <a:solidFill>
                  <a:srgbClr val="231F20"/>
                </a:solidFill>
                <a:latin typeface="Tahoma"/>
                <a:cs typeface="Tahoma"/>
              </a:rPr>
              <a:t>shared</a:t>
            </a:r>
            <a:r>
              <a:rPr sz="1753" spc="4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38" dirty="0">
                <a:solidFill>
                  <a:srgbClr val="231F20"/>
                </a:solidFill>
                <a:latin typeface="Tahoma"/>
                <a:cs typeface="Tahoma"/>
              </a:rPr>
              <a:t>(i.e.</a:t>
            </a:r>
            <a:r>
              <a:rPr sz="1753" spc="4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26" dirty="0">
                <a:solidFill>
                  <a:srgbClr val="231F20"/>
                </a:solidFill>
                <a:latin typeface="Tahoma"/>
                <a:cs typeface="Tahoma"/>
              </a:rPr>
              <a:t>child</a:t>
            </a:r>
            <a:r>
              <a:rPr sz="1753" spc="4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47" dirty="0">
                <a:solidFill>
                  <a:srgbClr val="231F20"/>
                </a:solidFill>
                <a:latin typeface="Tahoma"/>
                <a:cs typeface="Tahoma"/>
              </a:rPr>
              <a:t>is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73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47" dirty="0">
                <a:solidFill>
                  <a:srgbClr val="000098"/>
                </a:solidFill>
                <a:latin typeface="Tahoma"/>
                <a:cs typeface="Tahoma"/>
              </a:rPr>
              <a:t>clone</a:t>
            </a:r>
            <a:r>
              <a:rPr sz="1753" spc="-47" dirty="0">
                <a:solidFill>
                  <a:srgbClr val="231F20"/>
                </a:solidFill>
                <a:latin typeface="Tahoma"/>
                <a:cs typeface="Tahoma"/>
              </a:rPr>
              <a:t>).</a:t>
            </a:r>
            <a:endParaRPr sz="1753" dirty="0">
              <a:latin typeface="Tahoma"/>
              <a:cs typeface="Tahoma"/>
            </a:endParaRPr>
          </a:p>
          <a:p>
            <a:pPr marL="469142" lvl="1" indent="-232399">
              <a:spcBef>
                <a:spcPts val="145"/>
              </a:spcBef>
              <a:buFont typeface="Microsoft Sans Serif"/>
              <a:buChar char="–"/>
              <a:tabLst>
                <a:tab pos="469685" algn="l"/>
              </a:tabLst>
            </a:pPr>
            <a:r>
              <a:rPr sz="1753" spc="174" dirty="0">
                <a:solidFill>
                  <a:srgbClr val="231F20"/>
                </a:solidFill>
                <a:latin typeface="Calibri"/>
                <a:cs typeface="Calibri"/>
              </a:rPr>
              <a:t>execve()</a:t>
            </a:r>
            <a:r>
              <a:rPr sz="1753" spc="192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53" spc="-73" dirty="0">
                <a:solidFill>
                  <a:srgbClr val="231F20"/>
                </a:solidFill>
                <a:latin typeface="Tahoma"/>
                <a:cs typeface="Tahoma"/>
              </a:rPr>
              <a:t>system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17" dirty="0">
                <a:solidFill>
                  <a:srgbClr val="231F20"/>
                </a:solidFill>
                <a:latin typeface="Tahoma"/>
                <a:cs typeface="Tahoma"/>
              </a:rPr>
              <a:t>call</a:t>
            </a:r>
            <a:r>
              <a:rPr sz="1753" spc="4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94" dirty="0">
                <a:solidFill>
                  <a:srgbClr val="231F20"/>
                </a:solidFill>
                <a:latin typeface="Tahoma"/>
                <a:cs typeface="Tahoma"/>
              </a:rPr>
              <a:t>used</a:t>
            </a:r>
            <a:r>
              <a:rPr sz="1753" spc="4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9" dirty="0">
                <a:solidFill>
                  <a:srgbClr val="231F20"/>
                </a:solidFill>
                <a:latin typeface="Tahoma"/>
                <a:cs typeface="Tahoma"/>
              </a:rPr>
              <a:t>to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64" dirty="0">
                <a:solidFill>
                  <a:srgbClr val="231F20"/>
                </a:solidFill>
                <a:latin typeface="Tahoma"/>
                <a:cs typeface="Tahoma"/>
              </a:rPr>
              <a:t>replace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56" dirty="0">
                <a:solidFill>
                  <a:srgbClr val="231F20"/>
                </a:solidFill>
                <a:latin typeface="Tahoma"/>
                <a:cs typeface="Tahoma"/>
              </a:rPr>
              <a:t>process’</a:t>
            </a:r>
            <a:r>
              <a:rPr sz="1753" spc="4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81" dirty="0">
                <a:solidFill>
                  <a:srgbClr val="231F20"/>
                </a:solidFill>
                <a:latin typeface="Tahoma"/>
                <a:cs typeface="Tahoma"/>
              </a:rPr>
              <a:t>memory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26" dirty="0">
                <a:solidFill>
                  <a:srgbClr val="231F20"/>
                </a:solidFill>
                <a:latin typeface="Tahoma"/>
                <a:cs typeface="Tahoma"/>
              </a:rPr>
              <a:t>with</a:t>
            </a:r>
            <a:r>
              <a:rPr sz="1753" spc="4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73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103" dirty="0">
                <a:solidFill>
                  <a:srgbClr val="231F20"/>
                </a:solidFill>
                <a:latin typeface="Tahoma"/>
                <a:cs typeface="Tahoma"/>
              </a:rPr>
              <a:t>new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64" dirty="0">
                <a:solidFill>
                  <a:srgbClr val="231F20"/>
                </a:solidFill>
                <a:latin typeface="Tahoma"/>
                <a:cs typeface="Tahoma"/>
              </a:rPr>
              <a:t>program.</a:t>
            </a:r>
            <a:endParaRPr sz="1753" dirty="0">
              <a:latin typeface="Tahoma"/>
              <a:cs typeface="Tahoma"/>
            </a:endParaRPr>
          </a:p>
          <a:p>
            <a:pPr marL="10317">
              <a:spcBef>
                <a:spcPts val="791"/>
              </a:spcBef>
              <a:tabLst>
                <a:tab pos="231313" algn="l"/>
              </a:tabLst>
            </a:pPr>
            <a:endParaRPr sz="1753" dirty="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8963" y="6376467"/>
            <a:ext cx="7985796" cy="0"/>
          </a:xfrm>
          <a:custGeom>
            <a:avLst/>
            <a:gdLst/>
            <a:ahLst/>
            <a:cxnLst/>
            <a:rect l="l" t="t" r="r" b="b"/>
            <a:pathLst>
              <a:path w="9338945">
                <a:moveTo>
                  <a:pt x="0" y="0"/>
                </a:moveTo>
                <a:lnTo>
                  <a:pt x="9338424" y="0"/>
                </a:lnTo>
              </a:path>
            </a:pathLst>
          </a:custGeom>
          <a:ln w="1268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97"/>
          </a:p>
        </p:txBody>
      </p:sp>
      <p:sp>
        <p:nvSpPr>
          <p:cNvPr id="5" name="object 5"/>
          <p:cNvSpPr txBox="1"/>
          <p:nvPr/>
        </p:nvSpPr>
        <p:spPr>
          <a:xfrm>
            <a:off x="298103" y="6425057"/>
            <a:ext cx="2221384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>
              <a:lnSpc>
                <a:spcPts val="1056"/>
              </a:lnSpc>
            </a:pPr>
            <a:r>
              <a:rPr sz="1026" spc="-26" dirty="0">
                <a:solidFill>
                  <a:srgbClr val="231F20"/>
                </a:solidFill>
                <a:latin typeface="Tahoma"/>
                <a:cs typeface="Tahoma"/>
              </a:rPr>
              <a:t>Operating</a:t>
            </a:r>
            <a:r>
              <a:rPr sz="1026" spc="1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026" spc="-43" dirty="0">
                <a:solidFill>
                  <a:srgbClr val="231F20"/>
                </a:solidFill>
                <a:latin typeface="Tahoma"/>
                <a:cs typeface="Tahoma"/>
              </a:rPr>
              <a:t>Systems</a:t>
            </a:r>
            <a:r>
              <a:rPr sz="1026" spc="1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026" spc="86" dirty="0">
                <a:solidFill>
                  <a:srgbClr val="231F20"/>
                </a:solidFill>
                <a:latin typeface="Tahoma"/>
                <a:cs typeface="Tahoma"/>
              </a:rPr>
              <a:t>—</a:t>
            </a:r>
            <a:r>
              <a:rPr sz="1026" spc="1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026" spc="-30" dirty="0">
                <a:solidFill>
                  <a:srgbClr val="231F20"/>
                </a:solidFill>
                <a:latin typeface="Tahoma"/>
                <a:cs typeface="Tahoma"/>
              </a:rPr>
              <a:t>Process</a:t>
            </a:r>
            <a:r>
              <a:rPr sz="1026" spc="1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026" spc="-26" dirty="0">
                <a:solidFill>
                  <a:srgbClr val="231F20"/>
                </a:solidFill>
                <a:latin typeface="Tahoma"/>
                <a:cs typeface="Tahoma"/>
              </a:rPr>
              <a:t>Life-cycle</a:t>
            </a:r>
            <a:endParaRPr sz="1026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9509734" y="7281972"/>
            <a:ext cx="2286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231F20"/>
                </a:solidFill>
                <a:latin typeface="Tahoma"/>
                <a:ea typeface="+mn-ea"/>
                <a:cs typeface="Tahom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35"/>
              </a:lnSpc>
            </a:pPr>
            <a:fld id="{81D60167-4931-47E6-BA6A-407CBD079E47}" type="slidenum">
              <a:rPr lang="en-IN" spc="-60" smtClean="0"/>
              <a:pPr marL="38100">
                <a:lnSpc>
                  <a:spcPts val="1235"/>
                </a:lnSpc>
              </a:pPr>
              <a:t>89</a:t>
            </a:fld>
            <a:endParaRPr spc="-5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"/>
          <p:cNvSpPr txBox="1"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dk2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84" name="Google Shape;184;p9"/>
          <p:cNvSpPr txBox="1">
            <a:spLocks noGrp="1"/>
          </p:cNvSpPr>
          <p:nvPr>
            <p:ph type="body" idx="1"/>
          </p:nvPr>
        </p:nvSpPr>
        <p:spPr>
          <a:xfrm>
            <a:off x="612775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marR="0" lvl="0" indent="-208598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85" name="Google Shape;18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850" y="198437"/>
            <a:ext cx="8569325" cy="640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E0208540-0918-B17F-368A-B1676E8478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9975" y="152400"/>
            <a:ext cx="7616825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Creation (Cont.)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29A02B1E-828A-A0E9-589D-30BB6D6ABD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533525"/>
            <a:ext cx="7154863" cy="4530725"/>
          </a:xfrm>
        </p:spPr>
        <p:txBody>
          <a:bodyPr/>
          <a:lstStyle/>
          <a:p>
            <a:r>
              <a:rPr lang="en-US" altLang="en-US" dirty="0"/>
              <a:t>UNIX examples</a:t>
            </a:r>
          </a:p>
          <a:p>
            <a:pPr lvl="1"/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fork()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dirty="0"/>
              <a:t>system call creates new process</a:t>
            </a:r>
          </a:p>
          <a:p>
            <a:pPr lvl="1"/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exec()</a:t>
            </a:r>
            <a:r>
              <a:rPr lang="en-US" altLang="en-US" dirty="0"/>
              <a:t> system call used after a </a:t>
            </a: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fork()</a:t>
            </a:r>
            <a:r>
              <a:rPr lang="en-US" altLang="en-US" dirty="0"/>
              <a:t> to replace the process</a:t>
            </a:r>
            <a:r>
              <a:rPr lang="ja-JP" altLang="en-US" dirty="0"/>
              <a:t>’</a:t>
            </a:r>
            <a:r>
              <a:rPr lang="en-US" altLang="ja-JP" dirty="0"/>
              <a:t> memory space with a new program</a:t>
            </a:r>
            <a:endParaRPr lang="en-US" altLang="en-US" dirty="0"/>
          </a:p>
        </p:txBody>
      </p:sp>
      <p:pic>
        <p:nvPicPr>
          <p:cNvPr id="25604" name="Picture 4" descr="3">
            <a:extLst>
              <a:ext uri="{FF2B5EF4-FFF2-40B4-BE49-F238E27FC236}">
                <a16:creationId xmlns:a16="http://schemas.microsoft.com/office/drawing/2014/main" id="{924A64E6-8BCF-8DCB-5266-33D3AFCCC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13" y="3798888"/>
            <a:ext cx="6419850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53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103" y="230224"/>
            <a:ext cx="8007516" cy="703640"/>
          </a:xfrm>
          <a:prstGeom prst="rect">
            <a:avLst/>
          </a:prstGeom>
        </p:spPr>
        <p:txBody>
          <a:bodyPr spcFirstLastPara="1" vert="horz" wrap="square" lIns="0" tIns="13575" rIns="0" bIns="0" rtlCol="0" anchor="ctr" anchorCtr="0">
            <a:spAutoFit/>
          </a:bodyPr>
          <a:lstStyle/>
          <a:p>
            <a:pPr marL="10860">
              <a:spcBef>
                <a:spcPts val="107"/>
              </a:spcBef>
              <a:tabLst>
                <a:tab pos="7996049" algn="l"/>
              </a:tabLst>
            </a:pPr>
            <a:r>
              <a:rPr spc="-26" dirty="0"/>
              <a:t>Process</a:t>
            </a:r>
            <a:r>
              <a:rPr spc="184" dirty="0"/>
              <a:t> </a:t>
            </a:r>
            <a:r>
              <a:rPr spc="51" dirty="0"/>
              <a:t>Termination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1196" y="1680900"/>
            <a:ext cx="7888600" cy="4435783"/>
          </a:xfrm>
          <a:prstGeom prst="rect">
            <a:avLst/>
          </a:prstGeom>
        </p:spPr>
        <p:txBody>
          <a:bodyPr vert="horz" wrap="square" lIns="0" tIns="114571" rIns="0" bIns="0" rtlCol="0">
            <a:spAutoFit/>
          </a:bodyPr>
          <a:lstStyle/>
          <a:p>
            <a:pPr marL="230770" indent="-220453">
              <a:spcBef>
                <a:spcPts val="902"/>
              </a:spcBef>
              <a:buFont typeface="Lucida Sans Unicode"/>
              <a:buChar char="•"/>
              <a:tabLst>
                <a:tab pos="231313" algn="l"/>
              </a:tabLst>
            </a:pPr>
            <a:r>
              <a:rPr sz="1753" spc="-38" dirty="0">
                <a:solidFill>
                  <a:srgbClr val="231F20"/>
                </a:solidFill>
                <a:latin typeface="Tahoma"/>
                <a:cs typeface="Tahoma"/>
              </a:rPr>
              <a:t>Process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77" dirty="0">
                <a:solidFill>
                  <a:srgbClr val="231F20"/>
                </a:solidFill>
                <a:latin typeface="Tahoma"/>
                <a:cs typeface="Tahoma"/>
              </a:rPr>
              <a:t>executes</a:t>
            </a:r>
            <a:r>
              <a:rPr sz="1753" spc="4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30" dirty="0">
                <a:solidFill>
                  <a:srgbClr val="231F20"/>
                </a:solidFill>
                <a:latin typeface="Tahoma"/>
                <a:cs typeface="Tahoma"/>
              </a:rPr>
              <a:t>last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51" dirty="0">
                <a:solidFill>
                  <a:srgbClr val="231F20"/>
                </a:solidFill>
                <a:latin typeface="Tahoma"/>
                <a:cs typeface="Tahoma"/>
              </a:rPr>
              <a:t>statement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68" dirty="0">
                <a:solidFill>
                  <a:srgbClr val="231F20"/>
                </a:solidFill>
                <a:latin typeface="Tahoma"/>
                <a:cs typeface="Tahoma"/>
              </a:rPr>
              <a:t>and</a:t>
            </a:r>
            <a:r>
              <a:rPr sz="1753" spc="4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77" dirty="0">
                <a:solidFill>
                  <a:srgbClr val="231F20"/>
                </a:solidFill>
                <a:latin typeface="Tahoma"/>
                <a:cs typeface="Tahoma"/>
              </a:rPr>
              <a:t>asks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51" dirty="0">
                <a:solidFill>
                  <a:srgbClr val="231F20"/>
                </a:solidFill>
                <a:latin typeface="Tahoma"/>
                <a:cs typeface="Tahoma"/>
              </a:rPr>
              <a:t>the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47" dirty="0">
                <a:solidFill>
                  <a:srgbClr val="231F20"/>
                </a:solidFill>
                <a:latin typeface="Tahoma"/>
                <a:cs typeface="Tahoma"/>
              </a:rPr>
              <a:t>operating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73" dirty="0">
                <a:solidFill>
                  <a:srgbClr val="231F20"/>
                </a:solidFill>
                <a:latin typeface="Tahoma"/>
                <a:cs typeface="Tahoma"/>
              </a:rPr>
              <a:t>system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9" dirty="0">
                <a:solidFill>
                  <a:srgbClr val="231F20"/>
                </a:solidFill>
                <a:latin typeface="Tahoma"/>
                <a:cs typeface="Tahoma"/>
              </a:rPr>
              <a:t>to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68" dirty="0">
                <a:solidFill>
                  <a:srgbClr val="231F20"/>
                </a:solidFill>
                <a:latin typeface="Tahoma"/>
                <a:cs typeface="Tahoma"/>
              </a:rPr>
              <a:t>delete</a:t>
            </a:r>
            <a:r>
              <a:rPr sz="1753" spc="4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34" dirty="0">
                <a:solidFill>
                  <a:srgbClr val="231F20"/>
                </a:solidFill>
                <a:latin typeface="Tahoma"/>
                <a:cs typeface="Tahoma"/>
              </a:rPr>
              <a:t>it</a:t>
            </a:r>
            <a:r>
              <a:rPr sz="1753" spc="4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34" dirty="0">
                <a:solidFill>
                  <a:srgbClr val="231F20"/>
                </a:solidFill>
                <a:latin typeface="Tahoma"/>
                <a:cs typeface="Tahoma"/>
              </a:rPr>
              <a:t>(</a:t>
            </a:r>
            <a:r>
              <a:rPr sz="1753" spc="-34" dirty="0">
                <a:solidFill>
                  <a:srgbClr val="000098"/>
                </a:solidFill>
                <a:latin typeface="Tahoma"/>
                <a:cs typeface="Tahoma"/>
              </a:rPr>
              <a:t>exit</a:t>
            </a:r>
            <a:r>
              <a:rPr sz="1753" spc="-34" dirty="0">
                <a:solidFill>
                  <a:srgbClr val="231F20"/>
                </a:solidFill>
                <a:latin typeface="Tahoma"/>
                <a:cs typeface="Tahoma"/>
              </a:rPr>
              <a:t>):</a:t>
            </a:r>
            <a:endParaRPr sz="1753" dirty="0">
              <a:latin typeface="Tahoma"/>
              <a:cs typeface="Tahoma"/>
            </a:endParaRPr>
          </a:p>
          <a:p>
            <a:pPr marL="469142" lvl="1" indent="-232399">
              <a:spcBef>
                <a:spcPts val="821"/>
              </a:spcBef>
              <a:buFont typeface="Microsoft Sans Serif"/>
              <a:buChar char="–"/>
              <a:tabLst>
                <a:tab pos="469685" algn="l"/>
              </a:tabLst>
            </a:pPr>
            <a:r>
              <a:rPr sz="1753" spc="-26" dirty="0">
                <a:solidFill>
                  <a:srgbClr val="231F20"/>
                </a:solidFill>
                <a:latin typeface="Tahoma"/>
                <a:cs typeface="Tahoma"/>
              </a:rPr>
              <a:t>output</a:t>
            </a:r>
            <a:r>
              <a:rPr sz="1753" spc="34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38" dirty="0">
                <a:solidFill>
                  <a:srgbClr val="231F20"/>
                </a:solidFill>
                <a:latin typeface="Tahoma"/>
                <a:cs typeface="Tahoma"/>
              </a:rPr>
              <a:t>data</a:t>
            </a:r>
            <a:r>
              <a:rPr sz="1753" spc="34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47" dirty="0">
                <a:solidFill>
                  <a:srgbClr val="231F20"/>
                </a:solidFill>
                <a:latin typeface="Tahoma"/>
                <a:cs typeface="Tahoma"/>
              </a:rPr>
              <a:t>from</a:t>
            </a:r>
            <a:r>
              <a:rPr sz="1753" spc="34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26" dirty="0">
                <a:solidFill>
                  <a:srgbClr val="231F20"/>
                </a:solidFill>
                <a:latin typeface="Tahoma"/>
                <a:cs typeface="Tahoma"/>
              </a:rPr>
              <a:t>child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9" dirty="0">
                <a:solidFill>
                  <a:srgbClr val="231F20"/>
                </a:solidFill>
                <a:latin typeface="Tahoma"/>
                <a:cs typeface="Tahoma"/>
              </a:rPr>
              <a:t>to</a:t>
            </a:r>
            <a:r>
              <a:rPr sz="1753" spc="34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64" dirty="0">
                <a:solidFill>
                  <a:srgbClr val="231F20"/>
                </a:solidFill>
                <a:latin typeface="Tahoma"/>
                <a:cs typeface="Tahoma"/>
              </a:rPr>
              <a:t>parent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21" dirty="0">
                <a:solidFill>
                  <a:srgbClr val="231F20"/>
                </a:solidFill>
                <a:latin typeface="Tahoma"/>
                <a:cs typeface="Tahoma"/>
              </a:rPr>
              <a:t>(</a:t>
            </a:r>
            <a:r>
              <a:rPr sz="1753" spc="-21" dirty="0">
                <a:solidFill>
                  <a:srgbClr val="000098"/>
                </a:solidFill>
                <a:latin typeface="Tahoma"/>
                <a:cs typeface="Tahoma"/>
              </a:rPr>
              <a:t>wait</a:t>
            </a:r>
            <a:r>
              <a:rPr sz="1753" spc="-21" dirty="0">
                <a:solidFill>
                  <a:srgbClr val="231F20"/>
                </a:solidFill>
                <a:latin typeface="Tahoma"/>
                <a:cs typeface="Tahoma"/>
              </a:rPr>
              <a:t>)</a:t>
            </a:r>
            <a:endParaRPr sz="1753" dirty="0">
              <a:latin typeface="Tahoma"/>
              <a:cs typeface="Tahoma"/>
            </a:endParaRPr>
          </a:p>
          <a:p>
            <a:pPr marL="469142" lvl="1" indent="-232399">
              <a:spcBef>
                <a:spcPts val="162"/>
              </a:spcBef>
              <a:buFont typeface="Microsoft Sans Serif"/>
              <a:buChar char="–"/>
              <a:tabLst>
                <a:tab pos="469685" algn="l"/>
              </a:tabLst>
            </a:pPr>
            <a:r>
              <a:rPr sz="1753" spc="-56" dirty="0">
                <a:solidFill>
                  <a:srgbClr val="231F20"/>
                </a:solidFill>
                <a:latin typeface="Tahoma"/>
                <a:cs typeface="Tahoma"/>
              </a:rPr>
              <a:t>process’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81" dirty="0">
                <a:solidFill>
                  <a:srgbClr val="231F20"/>
                </a:solidFill>
                <a:latin typeface="Tahoma"/>
                <a:cs typeface="Tahoma"/>
              </a:rPr>
              <a:t>resources</a:t>
            </a:r>
            <a:r>
              <a:rPr sz="1753" spc="4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97" dirty="0">
                <a:solidFill>
                  <a:srgbClr val="231F20"/>
                </a:solidFill>
                <a:latin typeface="Tahoma"/>
                <a:cs typeface="Tahoma"/>
              </a:rPr>
              <a:t>are</a:t>
            </a:r>
            <a:r>
              <a:rPr sz="1753" spc="4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47" dirty="0">
                <a:solidFill>
                  <a:srgbClr val="231F20"/>
                </a:solidFill>
                <a:latin typeface="Tahoma"/>
                <a:cs typeface="Tahoma"/>
              </a:rPr>
              <a:t>deallocated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86" dirty="0">
                <a:solidFill>
                  <a:srgbClr val="231F20"/>
                </a:solidFill>
                <a:latin typeface="Tahoma"/>
                <a:cs typeface="Tahoma"/>
              </a:rPr>
              <a:t>by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51" dirty="0">
                <a:solidFill>
                  <a:srgbClr val="231F20"/>
                </a:solidFill>
                <a:latin typeface="Tahoma"/>
                <a:cs typeface="Tahoma"/>
              </a:rPr>
              <a:t>the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4" dirty="0">
                <a:solidFill>
                  <a:srgbClr val="231F20"/>
                </a:solidFill>
                <a:latin typeface="Tahoma"/>
                <a:cs typeface="Tahoma"/>
              </a:rPr>
              <a:t>OS.</a:t>
            </a:r>
            <a:endParaRPr sz="1753" dirty="0">
              <a:latin typeface="Tahoma"/>
              <a:cs typeface="Tahoma"/>
            </a:endParaRPr>
          </a:p>
          <a:p>
            <a:pPr marL="230770" indent="-220453">
              <a:spcBef>
                <a:spcPts val="988"/>
              </a:spcBef>
              <a:buFont typeface="Lucida Sans Unicode"/>
              <a:buChar char="•"/>
              <a:tabLst>
                <a:tab pos="231313" algn="l"/>
              </a:tabLst>
            </a:pPr>
            <a:r>
              <a:rPr sz="1753" spc="-38" dirty="0">
                <a:solidFill>
                  <a:srgbClr val="231F20"/>
                </a:solidFill>
                <a:latin typeface="Tahoma"/>
                <a:cs typeface="Tahoma"/>
              </a:rPr>
              <a:t>Process</a:t>
            </a:r>
            <a:r>
              <a:rPr sz="1753" spc="34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68" dirty="0">
                <a:solidFill>
                  <a:srgbClr val="231F20"/>
                </a:solidFill>
                <a:latin typeface="Tahoma"/>
                <a:cs typeface="Tahoma"/>
              </a:rPr>
              <a:t>performs</a:t>
            </a:r>
            <a:r>
              <a:rPr sz="1753" spc="34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73" dirty="0">
                <a:solidFill>
                  <a:srgbClr val="231F20"/>
                </a:solidFill>
                <a:latin typeface="Tahoma"/>
                <a:cs typeface="Tahoma"/>
              </a:rPr>
              <a:t>an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34" dirty="0">
                <a:solidFill>
                  <a:srgbClr val="231F20"/>
                </a:solidFill>
                <a:latin typeface="Tahoma"/>
                <a:cs typeface="Tahoma"/>
              </a:rPr>
              <a:t>illegal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43" dirty="0">
                <a:solidFill>
                  <a:srgbClr val="231F20"/>
                </a:solidFill>
                <a:latin typeface="Tahoma"/>
                <a:cs typeface="Tahoma"/>
              </a:rPr>
              <a:t>operation,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77" dirty="0">
                <a:solidFill>
                  <a:srgbClr val="231F20"/>
                </a:solidFill>
                <a:latin typeface="Tahoma"/>
                <a:cs typeface="Tahoma"/>
              </a:rPr>
              <a:t>e.g.</a:t>
            </a:r>
            <a:endParaRPr sz="1753" dirty="0">
              <a:latin typeface="Tahoma"/>
              <a:cs typeface="Tahoma"/>
            </a:endParaRPr>
          </a:p>
          <a:p>
            <a:pPr marL="469142" lvl="1" indent="-232399">
              <a:spcBef>
                <a:spcPts val="821"/>
              </a:spcBef>
              <a:buFont typeface="Microsoft Sans Serif"/>
              <a:buChar char="–"/>
              <a:tabLst>
                <a:tab pos="469685" algn="l"/>
              </a:tabLst>
            </a:pPr>
            <a:r>
              <a:rPr sz="1753" spc="-90" dirty="0">
                <a:solidFill>
                  <a:srgbClr val="231F20"/>
                </a:solidFill>
                <a:latin typeface="Tahoma"/>
                <a:cs typeface="Tahoma"/>
              </a:rPr>
              <a:t>makes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73" dirty="0">
                <a:solidFill>
                  <a:srgbClr val="231F20"/>
                </a:solidFill>
                <a:latin typeface="Tahoma"/>
                <a:cs typeface="Tahoma"/>
              </a:rPr>
              <a:t>an</a:t>
            </a:r>
            <a:r>
              <a:rPr sz="1753" spc="4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30" dirty="0">
                <a:solidFill>
                  <a:srgbClr val="231F20"/>
                </a:solidFill>
                <a:latin typeface="Tahoma"/>
                <a:cs typeface="Tahoma"/>
              </a:rPr>
              <a:t>attempt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9" dirty="0">
                <a:solidFill>
                  <a:srgbClr val="231F20"/>
                </a:solidFill>
                <a:latin typeface="Tahoma"/>
                <a:cs typeface="Tahoma"/>
              </a:rPr>
              <a:t>to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81" dirty="0">
                <a:solidFill>
                  <a:srgbClr val="231F20"/>
                </a:solidFill>
                <a:latin typeface="Tahoma"/>
                <a:cs typeface="Tahoma"/>
              </a:rPr>
              <a:t>access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81" dirty="0">
                <a:solidFill>
                  <a:srgbClr val="231F20"/>
                </a:solidFill>
                <a:latin typeface="Tahoma"/>
                <a:cs typeface="Tahoma"/>
              </a:rPr>
              <a:t>memory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9" dirty="0">
                <a:solidFill>
                  <a:srgbClr val="231F20"/>
                </a:solidFill>
                <a:latin typeface="Tahoma"/>
                <a:cs typeface="Tahoma"/>
              </a:rPr>
              <a:t>to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47" dirty="0">
                <a:solidFill>
                  <a:srgbClr val="231F20"/>
                </a:solidFill>
                <a:latin typeface="Tahoma"/>
                <a:cs typeface="Tahoma"/>
              </a:rPr>
              <a:t>which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34" dirty="0">
                <a:solidFill>
                  <a:srgbClr val="231F20"/>
                </a:solidFill>
                <a:latin typeface="Tahoma"/>
                <a:cs typeface="Tahoma"/>
              </a:rPr>
              <a:t>it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47" dirty="0">
                <a:solidFill>
                  <a:srgbClr val="231F20"/>
                </a:solidFill>
                <a:latin typeface="Tahoma"/>
                <a:cs typeface="Tahoma"/>
              </a:rPr>
              <a:t>is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30" dirty="0">
                <a:solidFill>
                  <a:srgbClr val="231F20"/>
                </a:solidFill>
                <a:latin typeface="Tahoma"/>
                <a:cs typeface="Tahoma"/>
              </a:rPr>
              <a:t>not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60" dirty="0">
                <a:solidFill>
                  <a:srgbClr val="231F20"/>
                </a:solidFill>
                <a:latin typeface="Tahoma"/>
                <a:cs typeface="Tahoma"/>
              </a:rPr>
              <a:t>authorised,</a:t>
            </a:r>
            <a:endParaRPr sz="1753" dirty="0">
              <a:latin typeface="Tahoma"/>
              <a:cs typeface="Tahoma"/>
            </a:endParaRPr>
          </a:p>
          <a:p>
            <a:pPr marL="469142" lvl="1" indent="-232399">
              <a:spcBef>
                <a:spcPts val="162"/>
              </a:spcBef>
              <a:buFont typeface="Microsoft Sans Serif"/>
              <a:buChar char="–"/>
              <a:tabLst>
                <a:tab pos="469685" algn="l"/>
              </a:tabLst>
            </a:pPr>
            <a:r>
              <a:rPr sz="1753" spc="-38" dirty="0">
                <a:solidFill>
                  <a:srgbClr val="231F20"/>
                </a:solidFill>
                <a:latin typeface="Tahoma"/>
                <a:cs typeface="Tahoma"/>
              </a:rPr>
              <a:t>attempts</a:t>
            </a:r>
            <a:r>
              <a:rPr sz="1753" spc="3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9" dirty="0">
                <a:solidFill>
                  <a:srgbClr val="231F20"/>
                </a:solidFill>
                <a:latin typeface="Tahoma"/>
                <a:cs typeface="Tahoma"/>
              </a:rPr>
              <a:t>to</a:t>
            </a:r>
            <a:r>
              <a:rPr sz="1753" spc="3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73" dirty="0">
                <a:solidFill>
                  <a:srgbClr val="231F20"/>
                </a:solidFill>
                <a:latin typeface="Tahoma"/>
                <a:cs typeface="Tahoma"/>
              </a:rPr>
              <a:t>execute</a:t>
            </a:r>
            <a:r>
              <a:rPr sz="1753" spc="26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73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1753" spc="3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56" dirty="0">
                <a:solidFill>
                  <a:srgbClr val="231F20"/>
                </a:solidFill>
                <a:latin typeface="Tahoma"/>
                <a:cs typeface="Tahoma"/>
              </a:rPr>
              <a:t>privileged</a:t>
            </a:r>
            <a:r>
              <a:rPr sz="1753" spc="3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26" dirty="0">
                <a:solidFill>
                  <a:srgbClr val="231F20"/>
                </a:solidFill>
                <a:latin typeface="Tahoma"/>
                <a:cs typeface="Tahoma"/>
              </a:rPr>
              <a:t>instruction</a:t>
            </a:r>
            <a:endParaRPr sz="1753" dirty="0">
              <a:latin typeface="Tahoma"/>
              <a:cs typeface="Tahoma"/>
            </a:endParaRPr>
          </a:p>
          <a:p>
            <a:pPr marL="230770" indent="-220453">
              <a:spcBef>
                <a:spcPts val="992"/>
              </a:spcBef>
              <a:buFont typeface="Lucida Sans Unicode"/>
              <a:buChar char="•"/>
              <a:tabLst>
                <a:tab pos="231313" algn="l"/>
              </a:tabLst>
            </a:pPr>
            <a:r>
              <a:rPr sz="1753" spc="-34" dirty="0">
                <a:solidFill>
                  <a:srgbClr val="231F20"/>
                </a:solidFill>
                <a:latin typeface="Tahoma"/>
                <a:cs typeface="Tahoma"/>
              </a:rPr>
              <a:t>Parent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86" dirty="0">
                <a:solidFill>
                  <a:srgbClr val="231F20"/>
                </a:solidFill>
                <a:latin typeface="Tahoma"/>
                <a:cs typeface="Tahoma"/>
              </a:rPr>
              <a:t>may</a:t>
            </a:r>
            <a:r>
              <a:rPr sz="1753" spc="4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47" dirty="0">
                <a:solidFill>
                  <a:srgbClr val="231F20"/>
                </a:solidFill>
                <a:latin typeface="Tahoma"/>
                <a:cs typeface="Tahoma"/>
              </a:rPr>
              <a:t>terminate</a:t>
            </a:r>
            <a:r>
              <a:rPr sz="1753" spc="4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56" dirty="0">
                <a:solidFill>
                  <a:srgbClr val="231F20"/>
                </a:solidFill>
                <a:latin typeface="Tahoma"/>
                <a:cs typeface="Tahoma"/>
              </a:rPr>
              <a:t>execution</a:t>
            </a:r>
            <a:r>
              <a:rPr sz="1753" spc="51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47" dirty="0">
                <a:solidFill>
                  <a:srgbClr val="231F20"/>
                </a:solidFill>
                <a:latin typeface="Tahoma"/>
                <a:cs typeface="Tahoma"/>
              </a:rPr>
              <a:t>of</a:t>
            </a:r>
            <a:r>
              <a:rPr sz="1753" spc="4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26" dirty="0">
                <a:solidFill>
                  <a:srgbClr val="231F20"/>
                </a:solidFill>
                <a:latin typeface="Tahoma"/>
                <a:cs typeface="Tahoma"/>
              </a:rPr>
              <a:t>child</a:t>
            </a:r>
            <a:r>
              <a:rPr sz="1753" spc="4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90" dirty="0">
                <a:solidFill>
                  <a:srgbClr val="231F20"/>
                </a:solidFill>
                <a:latin typeface="Tahoma"/>
                <a:cs typeface="Tahoma"/>
              </a:rPr>
              <a:t>processes</a:t>
            </a:r>
            <a:r>
              <a:rPr sz="1753" spc="51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30" dirty="0">
                <a:solidFill>
                  <a:srgbClr val="231F20"/>
                </a:solidFill>
                <a:latin typeface="Tahoma"/>
                <a:cs typeface="Tahoma"/>
              </a:rPr>
              <a:t>(</a:t>
            </a:r>
            <a:r>
              <a:rPr sz="1753" spc="-30" dirty="0">
                <a:solidFill>
                  <a:srgbClr val="000098"/>
                </a:solidFill>
                <a:latin typeface="Tahoma"/>
                <a:cs typeface="Tahoma"/>
              </a:rPr>
              <a:t>abort</a:t>
            </a:r>
            <a:r>
              <a:rPr sz="1753" spc="-30" dirty="0">
                <a:solidFill>
                  <a:srgbClr val="231F20"/>
                </a:solidFill>
                <a:latin typeface="Tahoma"/>
                <a:cs typeface="Tahoma"/>
              </a:rPr>
              <a:t>,</a:t>
            </a:r>
            <a:r>
              <a:rPr sz="1753" spc="51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dirty="0">
                <a:solidFill>
                  <a:srgbClr val="000098"/>
                </a:solidFill>
                <a:latin typeface="Tahoma"/>
                <a:cs typeface="Tahoma"/>
              </a:rPr>
              <a:t>kill</a:t>
            </a:r>
            <a:r>
              <a:rPr sz="1753" dirty="0">
                <a:solidFill>
                  <a:srgbClr val="231F20"/>
                </a:solidFill>
                <a:latin typeface="Tahoma"/>
                <a:cs typeface="Tahoma"/>
              </a:rPr>
              <a:t>),</a:t>
            </a:r>
            <a:r>
              <a:rPr sz="1753" spc="51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77" dirty="0">
                <a:solidFill>
                  <a:srgbClr val="231F20"/>
                </a:solidFill>
                <a:latin typeface="Tahoma"/>
                <a:cs typeface="Tahoma"/>
              </a:rPr>
              <a:t>e.g.</a:t>
            </a:r>
            <a:r>
              <a:rPr sz="1753" spc="24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81" dirty="0">
                <a:solidFill>
                  <a:srgbClr val="231F20"/>
                </a:solidFill>
                <a:latin typeface="Tahoma"/>
                <a:cs typeface="Tahoma"/>
              </a:rPr>
              <a:t>because</a:t>
            </a:r>
            <a:endParaRPr sz="1753" dirty="0">
              <a:latin typeface="Tahoma"/>
              <a:cs typeface="Tahoma"/>
            </a:endParaRPr>
          </a:p>
          <a:p>
            <a:pPr marL="469142" lvl="1" indent="-232399">
              <a:spcBef>
                <a:spcPts val="817"/>
              </a:spcBef>
              <a:buFont typeface="Microsoft Sans Serif"/>
              <a:buChar char="–"/>
              <a:tabLst>
                <a:tab pos="469685" algn="l"/>
              </a:tabLst>
            </a:pPr>
            <a:r>
              <a:rPr sz="1753" spc="-26" dirty="0">
                <a:solidFill>
                  <a:srgbClr val="231F20"/>
                </a:solidFill>
                <a:latin typeface="Tahoma"/>
                <a:cs typeface="Tahoma"/>
              </a:rPr>
              <a:t>child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81" dirty="0">
                <a:solidFill>
                  <a:srgbClr val="231F20"/>
                </a:solidFill>
                <a:latin typeface="Tahoma"/>
                <a:cs typeface="Tahoma"/>
              </a:rPr>
              <a:t>has</a:t>
            </a:r>
            <a:r>
              <a:rPr sz="1753" spc="34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94" dirty="0">
                <a:solidFill>
                  <a:srgbClr val="231F20"/>
                </a:solidFill>
                <a:latin typeface="Tahoma"/>
                <a:cs typeface="Tahoma"/>
              </a:rPr>
              <a:t>exceeded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34" dirty="0">
                <a:solidFill>
                  <a:srgbClr val="231F20"/>
                </a:solidFill>
                <a:latin typeface="Tahoma"/>
                <a:cs typeface="Tahoma"/>
              </a:rPr>
              <a:t>allocated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81" dirty="0">
                <a:solidFill>
                  <a:srgbClr val="231F20"/>
                </a:solidFill>
                <a:latin typeface="Tahoma"/>
                <a:cs typeface="Tahoma"/>
              </a:rPr>
              <a:t>resources</a:t>
            </a:r>
            <a:endParaRPr sz="1753" dirty="0">
              <a:latin typeface="Tahoma"/>
              <a:cs typeface="Tahoma"/>
            </a:endParaRPr>
          </a:p>
          <a:p>
            <a:pPr marL="469142" lvl="1" indent="-232399">
              <a:spcBef>
                <a:spcPts val="162"/>
              </a:spcBef>
              <a:buFont typeface="Microsoft Sans Serif"/>
              <a:buChar char="–"/>
              <a:tabLst>
                <a:tab pos="469685" algn="l"/>
              </a:tabLst>
            </a:pPr>
            <a:r>
              <a:rPr sz="1753" spc="-34" dirty="0">
                <a:solidFill>
                  <a:srgbClr val="231F20"/>
                </a:solidFill>
                <a:latin typeface="Tahoma"/>
                <a:cs typeface="Tahoma"/>
              </a:rPr>
              <a:t>task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77" dirty="0">
                <a:solidFill>
                  <a:srgbClr val="231F20"/>
                </a:solidFill>
                <a:latin typeface="Tahoma"/>
                <a:cs typeface="Tahoma"/>
              </a:rPr>
              <a:t>assigned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9" dirty="0">
                <a:solidFill>
                  <a:srgbClr val="231F20"/>
                </a:solidFill>
                <a:latin typeface="Tahoma"/>
                <a:cs typeface="Tahoma"/>
              </a:rPr>
              <a:t>to</a:t>
            </a:r>
            <a:r>
              <a:rPr sz="1753" spc="34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26" dirty="0">
                <a:solidFill>
                  <a:srgbClr val="231F20"/>
                </a:solidFill>
                <a:latin typeface="Tahoma"/>
                <a:cs typeface="Tahoma"/>
              </a:rPr>
              <a:t>child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47" dirty="0">
                <a:solidFill>
                  <a:srgbClr val="231F20"/>
                </a:solidFill>
                <a:latin typeface="Tahoma"/>
                <a:cs typeface="Tahoma"/>
              </a:rPr>
              <a:t>is</a:t>
            </a:r>
            <a:r>
              <a:rPr sz="1753" spc="34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68" dirty="0">
                <a:solidFill>
                  <a:srgbClr val="231F20"/>
                </a:solidFill>
                <a:latin typeface="Tahoma"/>
                <a:cs typeface="Tahoma"/>
              </a:rPr>
              <a:t>no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64" dirty="0">
                <a:solidFill>
                  <a:srgbClr val="231F20"/>
                </a:solidFill>
                <a:latin typeface="Tahoma"/>
                <a:cs typeface="Tahoma"/>
              </a:rPr>
              <a:t>longer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64" dirty="0">
                <a:solidFill>
                  <a:srgbClr val="231F20"/>
                </a:solidFill>
                <a:latin typeface="Tahoma"/>
                <a:cs typeface="Tahoma"/>
              </a:rPr>
              <a:t>required</a:t>
            </a:r>
            <a:endParaRPr sz="1753" dirty="0">
              <a:latin typeface="Tahoma"/>
              <a:cs typeface="Tahoma"/>
            </a:endParaRPr>
          </a:p>
          <a:p>
            <a:pPr marL="469142" lvl="1" indent="-232399">
              <a:spcBef>
                <a:spcPts val="162"/>
              </a:spcBef>
              <a:buFont typeface="Microsoft Sans Serif"/>
              <a:buChar char="–"/>
              <a:tabLst>
                <a:tab pos="469685" algn="l"/>
              </a:tabLst>
            </a:pPr>
            <a:r>
              <a:rPr sz="1753" spc="-64" dirty="0">
                <a:solidFill>
                  <a:srgbClr val="231F20"/>
                </a:solidFill>
                <a:latin typeface="Tahoma"/>
                <a:cs typeface="Tahoma"/>
              </a:rPr>
              <a:t>parent</a:t>
            </a:r>
            <a:r>
              <a:rPr sz="1753" spc="51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47" dirty="0">
                <a:solidFill>
                  <a:srgbClr val="231F20"/>
                </a:solidFill>
                <a:latin typeface="Tahoma"/>
                <a:cs typeface="Tahoma"/>
              </a:rPr>
              <a:t>is</a:t>
            </a:r>
            <a:r>
              <a:rPr sz="1753" spc="51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38" dirty="0">
                <a:solidFill>
                  <a:srgbClr val="231F20"/>
                </a:solidFill>
                <a:latin typeface="Tahoma"/>
                <a:cs typeface="Tahoma"/>
              </a:rPr>
              <a:t>exiting</a:t>
            </a:r>
            <a:r>
              <a:rPr sz="1753" spc="51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30" dirty="0">
                <a:solidFill>
                  <a:srgbClr val="231F20"/>
                </a:solidFill>
                <a:latin typeface="Tahoma"/>
                <a:cs typeface="Tahoma"/>
              </a:rPr>
              <a:t>(“cascading</a:t>
            </a:r>
            <a:r>
              <a:rPr sz="1753" spc="56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17" dirty="0">
                <a:solidFill>
                  <a:srgbClr val="231F20"/>
                </a:solidFill>
                <a:latin typeface="Tahoma"/>
                <a:cs typeface="Tahoma"/>
              </a:rPr>
              <a:t>termination”)</a:t>
            </a:r>
            <a:endParaRPr sz="1753" dirty="0">
              <a:latin typeface="Tahoma"/>
              <a:cs typeface="Tahoma"/>
            </a:endParaRPr>
          </a:p>
          <a:p>
            <a:pPr marL="469142" marR="840546" lvl="1" indent="-231856">
              <a:lnSpc>
                <a:spcPct val="100800"/>
              </a:lnSpc>
              <a:spcBef>
                <a:spcPts val="145"/>
              </a:spcBef>
              <a:buFont typeface="Microsoft Sans Serif"/>
              <a:buChar char="–"/>
              <a:tabLst>
                <a:tab pos="469685" algn="l"/>
              </a:tabLst>
            </a:pPr>
            <a:r>
              <a:rPr sz="1753" spc="-51" dirty="0">
                <a:solidFill>
                  <a:srgbClr val="231F20"/>
                </a:solidFill>
                <a:latin typeface="Tahoma"/>
                <a:cs typeface="Tahoma"/>
              </a:rPr>
              <a:t>(many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47" dirty="0">
                <a:solidFill>
                  <a:srgbClr val="231F20"/>
                </a:solidFill>
                <a:latin typeface="Tahoma"/>
                <a:cs typeface="Tahoma"/>
              </a:rPr>
              <a:t>operating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77" dirty="0">
                <a:solidFill>
                  <a:srgbClr val="231F20"/>
                </a:solidFill>
                <a:latin typeface="Tahoma"/>
                <a:cs typeface="Tahoma"/>
              </a:rPr>
              <a:t>systems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64" dirty="0">
                <a:solidFill>
                  <a:srgbClr val="231F20"/>
                </a:solidFill>
                <a:latin typeface="Tahoma"/>
                <a:cs typeface="Tahoma"/>
              </a:rPr>
              <a:t>do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30" dirty="0">
                <a:solidFill>
                  <a:srgbClr val="231F20"/>
                </a:solidFill>
                <a:latin typeface="Tahoma"/>
                <a:cs typeface="Tahoma"/>
              </a:rPr>
              <a:t>not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51" dirty="0">
                <a:solidFill>
                  <a:srgbClr val="231F20"/>
                </a:solidFill>
                <a:latin typeface="Tahoma"/>
                <a:cs typeface="Tahoma"/>
              </a:rPr>
              <a:t>allow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73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26" dirty="0">
                <a:solidFill>
                  <a:srgbClr val="231F20"/>
                </a:solidFill>
                <a:latin typeface="Tahoma"/>
                <a:cs typeface="Tahoma"/>
              </a:rPr>
              <a:t>child</a:t>
            </a:r>
            <a:r>
              <a:rPr sz="1753" spc="4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9" dirty="0">
                <a:solidFill>
                  <a:srgbClr val="231F20"/>
                </a:solidFill>
                <a:latin typeface="Tahoma"/>
                <a:cs typeface="Tahoma"/>
              </a:rPr>
              <a:t>to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47" dirty="0">
                <a:solidFill>
                  <a:srgbClr val="231F20"/>
                </a:solidFill>
                <a:latin typeface="Tahoma"/>
                <a:cs typeface="Tahoma"/>
              </a:rPr>
              <a:t>continue</a:t>
            </a:r>
            <a:r>
              <a:rPr sz="1753" spc="47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dirty="0">
                <a:solidFill>
                  <a:srgbClr val="231F20"/>
                </a:solidFill>
                <a:latin typeface="Tahoma"/>
                <a:cs typeface="Tahoma"/>
              </a:rPr>
              <a:t>if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13" dirty="0">
                <a:solidFill>
                  <a:srgbClr val="231F20"/>
                </a:solidFill>
                <a:latin typeface="Tahoma"/>
                <a:cs typeface="Tahoma"/>
              </a:rPr>
              <a:t>its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64" dirty="0">
                <a:solidFill>
                  <a:srgbClr val="231F20"/>
                </a:solidFill>
                <a:latin typeface="Tahoma"/>
                <a:cs typeface="Tahoma"/>
              </a:rPr>
              <a:t>parent </a:t>
            </a:r>
            <a:r>
              <a:rPr sz="1753" spc="-534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47" dirty="0">
                <a:solidFill>
                  <a:srgbClr val="231F20"/>
                </a:solidFill>
                <a:latin typeface="Tahoma"/>
                <a:cs typeface="Tahoma"/>
              </a:rPr>
              <a:t>terminates)</a:t>
            </a:r>
            <a:endParaRPr sz="1753" dirty="0">
              <a:latin typeface="Tahoma"/>
              <a:cs typeface="Tahoma"/>
            </a:endParaRPr>
          </a:p>
          <a:p>
            <a:pPr marL="230770" indent="-220453">
              <a:spcBef>
                <a:spcPts val="992"/>
              </a:spcBef>
              <a:buFont typeface="Lucida Sans Unicode"/>
              <a:buChar char="•"/>
              <a:tabLst>
                <a:tab pos="231313" algn="l"/>
              </a:tabLst>
            </a:pPr>
            <a:r>
              <a:rPr sz="1753" spc="-77" dirty="0">
                <a:solidFill>
                  <a:srgbClr val="231F20"/>
                </a:solidFill>
                <a:latin typeface="Tahoma"/>
                <a:cs typeface="Tahoma"/>
              </a:rPr>
              <a:t>e.g.</a:t>
            </a:r>
            <a:r>
              <a:rPr sz="1753" spc="34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13" dirty="0">
                <a:solidFill>
                  <a:srgbClr val="231F20"/>
                </a:solidFill>
                <a:latin typeface="Tahoma"/>
                <a:cs typeface="Tahoma"/>
              </a:rPr>
              <a:t>Unix</a:t>
            </a:r>
            <a:r>
              <a:rPr sz="1753" spc="34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-81" dirty="0">
                <a:solidFill>
                  <a:srgbClr val="231F20"/>
                </a:solidFill>
                <a:latin typeface="Tahoma"/>
                <a:cs typeface="Tahoma"/>
              </a:rPr>
              <a:t>has</a:t>
            </a:r>
            <a:r>
              <a:rPr sz="1753" spc="34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192" dirty="0">
                <a:solidFill>
                  <a:srgbClr val="231F20"/>
                </a:solidFill>
                <a:latin typeface="Calibri"/>
                <a:cs typeface="Calibri"/>
              </a:rPr>
              <a:t>wait()</a:t>
            </a:r>
            <a:r>
              <a:rPr sz="1753" spc="192" dirty="0">
                <a:solidFill>
                  <a:srgbClr val="231F20"/>
                </a:solidFill>
                <a:latin typeface="Tahoma"/>
                <a:cs typeface="Tahoma"/>
              </a:rPr>
              <a:t>,</a:t>
            </a:r>
            <a:r>
              <a:rPr sz="1753" spc="4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308" dirty="0">
                <a:solidFill>
                  <a:srgbClr val="231F20"/>
                </a:solidFill>
                <a:latin typeface="Calibri"/>
                <a:cs typeface="Calibri"/>
              </a:rPr>
              <a:t>exit()</a:t>
            </a:r>
            <a:r>
              <a:rPr sz="1753" spc="188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53" spc="-68" dirty="0">
                <a:solidFill>
                  <a:srgbClr val="231F20"/>
                </a:solidFill>
                <a:latin typeface="Tahoma"/>
                <a:cs typeface="Tahoma"/>
              </a:rPr>
              <a:t>and</a:t>
            </a:r>
            <a:r>
              <a:rPr sz="1753" spc="38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53" spc="410" dirty="0">
                <a:solidFill>
                  <a:srgbClr val="231F20"/>
                </a:solidFill>
                <a:latin typeface="Calibri"/>
                <a:cs typeface="Calibri"/>
              </a:rPr>
              <a:t>kill</a:t>
            </a:r>
            <a:r>
              <a:rPr sz="1753" spc="410" dirty="0" smtClean="0">
                <a:solidFill>
                  <a:srgbClr val="231F20"/>
                </a:solidFill>
                <a:latin typeface="Calibri"/>
                <a:cs typeface="Calibri"/>
              </a:rPr>
              <a:t>()</a:t>
            </a:r>
            <a:endParaRPr sz="1753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8963" y="6376467"/>
            <a:ext cx="7985796" cy="0"/>
          </a:xfrm>
          <a:custGeom>
            <a:avLst/>
            <a:gdLst/>
            <a:ahLst/>
            <a:cxnLst/>
            <a:rect l="l" t="t" r="r" b="b"/>
            <a:pathLst>
              <a:path w="9338945">
                <a:moveTo>
                  <a:pt x="0" y="0"/>
                </a:moveTo>
                <a:lnTo>
                  <a:pt x="9338424" y="0"/>
                </a:lnTo>
              </a:path>
            </a:pathLst>
          </a:custGeom>
          <a:ln w="1268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97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9509734" y="7281972"/>
            <a:ext cx="2286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231F20"/>
                </a:solidFill>
                <a:latin typeface="Tahoma"/>
                <a:ea typeface="+mn-ea"/>
                <a:cs typeface="Tahom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35"/>
              </a:lnSpc>
            </a:pPr>
            <a:fld id="{81D60167-4931-47E6-BA6A-407CBD079E47}" type="slidenum">
              <a:rPr lang="en-IN" spc="-60" smtClean="0"/>
              <a:pPr marL="38100">
                <a:lnSpc>
                  <a:spcPts val="1235"/>
                </a:lnSpc>
              </a:pPr>
              <a:t>92</a:t>
            </a:fld>
            <a:endParaRPr spc="-5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 process </a:t>
            </a:r>
            <a:r>
              <a:rPr lang="en-US" dirty="0"/>
              <a:t>Communication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26" y="1556071"/>
            <a:ext cx="8120001" cy="478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76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Communications Models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01" y="1742607"/>
            <a:ext cx="6592220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93895" y="1842867"/>
            <a:ext cx="836910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Example of Cooperative processes: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Producer-Consumer problem.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Unbounded </a:t>
            </a:r>
            <a:r>
              <a:rPr lang="en-US" sz="2800" dirty="0"/>
              <a:t>buffer or bounded buffer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Buffer </a:t>
            </a:r>
            <a:r>
              <a:rPr lang="en-US" sz="2800" dirty="0"/>
              <a:t>can be provided by OS (i.e., message-passing) e.g., pipe()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Buffer </a:t>
            </a:r>
            <a:r>
              <a:rPr lang="en-US" sz="2800" dirty="0"/>
              <a:t>can be programmed in the cooperative processes (i.e., shared memory) </a:t>
            </a:r>
          </a:p>
        </p:txBody>
      </p:sp>
    </p:spTree>
    <p:extLst>
      <p:ext uri="{BB962C8B-B14F-4D97-AF65-F5344CB8AC3E}">
        <p14:creationId xmlns:p14="http://schemas.microsoft.com/office/powerpoint/2010/main" val="422573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24" y="2110154"/>
            <a:ext cx="8100450" cy="38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1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26" y="2321170"/>
            <a:ext cx="8423564" cy="225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4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Scheduling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61" y="1829031"/>
            <a:ext cx="8002117" cy="361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8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886" y="1565926"/>
            <a:ext cx="4398576" cy="520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3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Median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edian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Median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Median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Median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Median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2854</TotalTime>
  <Words>2531</Words>
  <Application>Microsoft Office PowerPoint</Application>
  <PresentationFormat>On-screen Show (4:3)</PresentationFormat>
  <Paragraphs>393</Paragraphs>
  <Slides>120</Slides>
  <Notes>78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120</vt:i4>
      </vt:variant>
    </vt:vector>
  </HeadingPairs>
  <TitlesOfParts>
    <vt:vector size="140" baseType="lpstr">
      <vt:lpstr>Microsoft Sans Serif</vt:lpstr>
      <vt:lpstr>Lucida Sans Unicode</vt:lpstr>
      <vt:lpstr>Courier New</vt:lpstr>
      <vt:lpstr>Twentieth Century</vt:lpstr>
      <vt:lpstr>Monotype Sorts</vt:lpstr>
      <vt:lpstr>Helvetica Neue</vt:lpstr>
      <vt:lpstr>Times New Roman</vt:lpstr>
      <vt:lpstr>Wingdings</vt:lpstr>
      <vt:lpstr>Tahoma</vt:lpstr>
      <vt:lpstr>Calibri</vt:lpstr>
      <vt:lpstr>Noto Sans Symbols</vt:lpstr>
      <vt:lpstr>MS PGothic</vt:lpstr>
      <vt:lpstr>Arial</vt:lpstr>
      <vt:lpstr>Arimo</vt:lpstr>
      <vt:lpstr>1_Median</vt:lpstr>
      <vt:lpstr>Median</vt:lpstr>
      <vt:lpstr>3_Median</vt:lpstr>
      <vt:lpstr>2_Median</vt:lpstr>
      <vt:lpstr>4_Median</vt:lpstr>
      <vt:lpstr>5_Median</vt:lpstr>
      <vt:lpstr> 23MCAC103- ADVANCED OPERATING   SYSTEMS</vt:lpstr>
      <vt:lpstr>Course Outcome –Unit 1</vt:lpstr>
      <vt:lpstr>Syllabus- Unit 1</vt:lpstr>
      <vt:lpstr>Computer System Structure</vt:lpstr>
      <vt:lpstr>Four Components of a Computer System</vt:lpstr>
      <vt:lpstr>Operating System-Definition</vt:lpstr>
      <vt:lpstr>Operating System Definition</vt:lpstr>
      <vt:lpstr>Computer System Organization</vt:lpstr>
      <vt:lpstr>PowerPoint Presentation</vt:lpstr>
      <vt:lpstr>Computer-System Operation</vt:lpstr>
      <vt:lpstr>Common Functions of Interrupts</vt:lpstr>
      <vt:lpstr>Interrupt Handling</vt:lpstr>
      <vt:lpstr>Interrupt Timeline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Byte Storage Notations</vt:lpstr>
      <vt:lpstr>Storage Structure</vt:lpstr>
      <vt:lpstr>PowerPoint Presentation</vt:lpstr>
      <vt:lpstr>Storage Hierarchy</vt:lpstr>
      <vt:lpstr>Caching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Multiprogramming</vt:lpstr>
      <vt:lpstr>PowerPoint Presentation</vt:lpstr>
      <vt:lpstr>PowerPoint Presentation</vt:lpstr>
      <vt:lpstr>PowerPoint Presentation</vt:lpstr>
      <vt:lpstr>Multitasking</vt:lpstr>
      <vt:lpstr>Operating-System Operations</vt:lpstr>
      <vt:lpstr>PowerPoint Presentation</vt:lpstr>
      <vt:lpstr>PowerPoint Presentation</vt:lpstr>
      <vt:lpstr>PowerPoint Presentation</vt:lpstr>
      <vt:lpstr>DUAL-MODE AND MULTIMODE OPERATION</vt:lpstr>
      <vt:lpstr>PowerPoint Presentation</vt:lpstr>
      <vt:lpstr>Transition from User to Kernel Mode</vt:lpstr>
      <vt:lpstr>Timer</vt:lpstr>
      <vt:lpstr>PowerPoint Presentation</vt:lpstr>
      <vt:lpstr>PowerPoint Presentation</vt:lpstr>
      <vt:lpstr>PowerPoint Presentation</vt:lpstr>
      <vt:lpstr>PowerPoint Presentation</vt:lpstr>
      <vt:lpstr>User Interface</vt:lpstr>
      <vt:lpstr>PowerPoint Presentation</vt:lpstr>
      <vt:lpstr>Program Execution</vt:lpstr>
      <vt:lpstr>PowerPoint Presentation</vt:lpstr>
      <vt:lpstr>I/O Operations</vt:lpstr>
      <vt:lpstr>PowerPoint Presentation</vt:lpstr>
      <vt:lpstr>File System Manipulation</vt:lpstr>
      <vt:lpstr>PowerPoint Presentation</vt:lpstr>
      <vt:lpstr>Communication</vt:lpstr>
      <vt:lpstr>PowerPoint Presentation</vt:lpstr>
      <vt:lpstr>Error Detection</vt:lpstr>
      <vt:lpstr>PowerPoint Presentation</vt:lpstr>
      <vt:lpstr>Resource Allocation</vt:lpstr>
      <vt:lpstr>PowerPoint Presentation</vt:lpstr>
      <vt:lpstr>Accounting</vt:lpstr>
      <vt:lpstr>PowerPoint Presentation</vt:lpstr>
      <vt:lpstr>Protection and Security </vt:lpstr>
      <vt:lpstr>System Calls</vt:lpstr>
      <vt:lpstr>Example of System Calls</vt:lpstr>
      <vt:lpstr>API – System Call – OS Relationship</vt:lpstr>
      <vt:lpstr>Types of System Calls</vt:lpstr>
      <vt:lpstr>Types of System Calls</vt:lpstr>
      <vt:lpstr>Types of System Calls (Cont.)</vt:lpstr>
      <vt:lpstr>Types of System Calls (Cont.)</vt:lpstr>
      <vt:lpstr>Process Concept</vt:lpstr>
      <vt:lpstr>PowerPoint Presentation</vt:lpstr>
      <vt:lpstr>Process Concept</vt:lpstr>
      <vt:lpstr>Process Concept (Cont.)</vt:lpstr>
      <vt:lpstr>Process in Memory</vt:lpstr>
      <vt:lpstr>PowerPoint Presentation</vt:lpstr>
      <vt:lpstr>Process State</vt:lpstr>
      <vt:lpstr>Diagram of Process State</vt:lpstr>
      <vt:lpstr>PowerPoint Presentation</vt:lpstr>
      <vt:lpstr>Process Control Block (PCB)</vt:lpstr>
      <vt:lpstr>Context Switching</vt:lpstr>
      <vt:lpstr>PowerPoint Presentation</vt:lpstr>
      <vt:lpstr>INTERRUPT HANDLER</vt:lpstr>
      <vt:lpstr>Process Scheduling</vt:lpstr>
      <vt:lpstr>Ready Queue and Wait Queue</vt:lpstr>
      <vt:lpstr>Scheduling Queues </vt:lpstr>
      <vt:lpstr>Process Creation </vt:lpstr>
      <vt:lpstr>Process Creation (Cont.)</vt:lpstr>
      <vt:lpstr>PowerPoint Presentation</vt:lpstr>
      <vt:lpstr>Process Termination </vt:lpstr>
      <vt:lpstr>Inter process Communication</vt:lpstr>
      <vt:lpstr>Communications Models</vt:lpstr>
      <vt:lpstr>PowerPoint Presentation</vt:lpstr>
      <vt:lpstr>PowerPoint Presentation</vt:lpstr>
      <vt:lpstr>PowerPoint Presentation</vt:lpstr>
      <vt:lpstr>CPU Scheduling</vt:lpstr>
      <vt:lpstr>PowerPoint Presentation</vt:lpstr>
      <vt:lpstr>CPU-I/O Burst Cycle </vt:lpstr>
      <vt:lpstr>CPU Scheduler</vt:lpstr>
      <vt:lpstr>Dispatcher</vt:lpstr>
      <vt:lpstr>Scheduling Criteria </vt:lpstr>
      <vt:lpstr>Scheduling Algorithm Optimization Criteria</vt:lpstr>
      <vt:lpstr>Types of CPU Scheduling</vt:lpstr>
      <vt:lpstr>PowerPoint Presentation</vt:lpstr>
      <vt:lpstr>PowerPoint Presentation</vt:lpstr>
      <vt:lpstr>PowerPoint Presentation</vt:lpstr>
      <vt:lpstr>PowerPoint Presentation</vt:lpstr>
      <vt:lpstr>Short Job First Scheduling</vt:lpstr>
      <vt:lpstr>PowerPoint Presentation</vt:lpstr>
      <vt:lpstr>PowerPoint Presentation</vt:lpstr>
      <vt:lpstr>Shortest Job First -Preemptive</vt:lpstr>
      <vt:lpstr>PowerPoint Presentation</vt:lpstr>
      <vt:lpstr>Round Robin Scheduling</vt:lpstr>
      <vt:lpstr>PowerPoint Presentation</vt:lpstr>
      <vt:lpstr>PowerPoint Presentation</vt:lpstr>
      <vt:lpstr>Priority Scheduling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23MCAC103- ADVANCED OPERATING   SYSTEMS</dc:title>
  <dc:creator>Ugur Halici</dc:creator>
  <cp:lastModifiedBy>DELL</cp:lastModifiedBy>
  <cp:revision>41</cp:revision>
  <dcterms:created xsi:type="dcterms:W3CDTF">2009-03-10T18:07:59Z</dcterms:created>
  <dcterms:modified xsi:type="dcterms:W3CDTF">2024-09-27T11:26:03Z</dcterms:modified>
</cp:coreProperties>
</file>